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6858000" cy="12192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14EB5"/>
    <a:srgbClr val="D224C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DEAE672-E693-48C7-A2E8-7175C0CC851E}" v="11" dt="2025-09-18T13:53:27.33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p:scale>
          <a:sx n="79" d="100"/>
          <a:sy n="79" d="100"/>
        </p:scale>
        <p:origin x="2165" y="-229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welina Kolodziejczyk" userId="2c81cb8f-d9eb-4060-a564-1eba534e4734" providerId="ADAL" clId="{18A18883-6C17-4534-B99E-7F534A590510}"/>
    <pc:docChg chg="undo custSel modSld">
      <pc:chgData name="Ewelina Kolodziejczyk" userId="2c81cb8f-d9eb-4060-a564-1eba534e4734" providerId="ADAL" clId="{18A18883-6C17-4534-B99E-7F534A590510}" dt="2025-09-18T13:56:32.315" v="325" actId="1076"/>
      <pc:docMkLst>
        <pc:docMk/>
      </pc:docMkLst>
      <pc:sldChg chg="addSp delSp modSp mod">
        <pc:chgData name="Ewelina Kolodziejczyk" userId="2c81cb8f-d9eb-4060-a564-1eba534e4734" providerId="ADAL" clId="{18A18883-6C17-4534-B99E-7F534A590510}" dt="2025-09-18T13:56:32.315" v="325" actId="1076"/>
        <pc:sldMkLst>
          <pc:docMk/>
          <pc:sldMk cId="255061130" sldId="256"/>
        </pc:sldMkLst>
        <pc:spChg chg="mod">
          <ac:chgData name="Ewelina Kolodziejczyk" userId="2c81cb8f-d9eb-4060-a564-1eba534e4734" providerId="ADAL" clId="{18A18883-6C17-4534-B99E-7F534A590510}" dt="2025-09-18T13:55:36.457" v="314" actId="14100"/>
          <ac:spMkLst>
            <pc:docMk/>
            <pc:sldMk cId="255061130" sldId="256"/>
            <ac:spMk id="15" creationId="{53334B58-6770-7B45-F075-316BA5BD2C22}"/>
          </ac:spMkLst>
        </pc:spChg>
        <pc:spChg chg="mod">
          <ac:chgData name="Ewelina Kolodziejczyk" userId="2c81cb8f-d9eb-4060-a564-1eba534e4734" providerId="ADAL" clId="{18A18883-6C17-4534-B99E-7F534A590510}" dt="2025-09-12T08:20:23.463" v="228" actId="1076"/>
          <ac:spMkLst>
            <pc:docMk/>
            <pc:sldMk cId="255061130" sldId="256"/>
            <ac:spMk id="20" creationId="{C2946A6E-8863-421D-8058-7D27357FA8A6}"/>
          </ac:spMkLst>
        </pc:spChg>
        <pc:spChg chg="mod">
          <ac:chgData name="Ewelina Kolodziejczyk" userId="2c81cb8f-d9eb-4060-a564-1eba534e4734" providerId="ADAL" clId="{18A18883-6C17-4534-B99E-7F534A590510}" dt="2025-09-18T13:55:54.620" v="319" actId="1076"/>
          <ac:spMkLst>
            <pc:docMk/>
            <pc:sldMk cId="255061130" sldId="256"/>
            <ac:spMk id="23" creationId="{14FFF620-1EF2-2669-080C-1355D4E6C826}"/>
          </ac:spMkLst>
        </pc:spChg>
        <pc:spChg chg="mod">
          <ac:chgData name="Ewelina Kolodziejczyk" userId="2c81cb8f-d9eb-4060-a564-1eba534e4734" providerId="ADAL" clId="{18A18883-6C17-4534-B99E-7F534A590510}" dt="2025-09-18T13:55:50.596" v="318" actId="1076"/>
          <ac:spMkLst>
            <pc:docMk/>
            <pc:sldMk cId="255061130" sldId="256"/>
            <ac:spMk id="26" creationId="{09E4B235-A9BE-5252-DC23-C87C1F12CE24}"/>
          </ac:spMkLst>
        </pc:spChg>
        <pc:spChg chg="mod">
          <ac:chgData name="Ewelina Kolodziejczyk" userId="2c81cb8f-d9eb-4060-a564-1eba534e4734" providerId="ADAL" clId="{18A18883-6C17-4534-B99E-7F534A590510}" dt="2025-09-18T13:56:06.419" v="320" actId="1076"/>
          <ac:spMkLst>
            <pc:docMk/>
            <pc:sldMk cId="255061130" sldId="256"/>
            <ac:spMk id="27" creationId="{3097B5F8-BAF6-03D4-0C3B-786D89FC7D74}"/>
          </ac:spMkLst>
        </pc:spChg>
        <pc:spChg chg="mod">
          <ac:chgData name="Ewelina Kolodziejczyk" userId="2c81cb8f-d9eb-4060-a564-1eba534e4734" providerId="ADAL" clId="{18A18883-6C17-4534-B99E-7F534A590510}" dt="2025-09-18T13:56:10.353" v="321" actId="1076"/>
          <ac:spMkLst>
            <pc:docMk/>
            <pc:sldMk cId="255061130" sldId="256"/>
            <ac:spMk id="29" creationId="{5E84801B-F634-D1F1-B31C-0B97E2B45147}"/>
          </ac:spMkLst>
        </pc:spChg>
        <pc:spChg chg="mod">
          <ac:chgData name="Ewelina Kolodziejczyk" userId="2c81cb8f-d9eb-4060-a564-1eba534e4734" providerId="ADAL" clId="{18A18883-6C17-4534-B99E-7F534A590510}" dt="2025-09-12T08:18:43.061" v="211" actId="20577"/>
          <ac:spMkLst>
            <pc:docMk/>
            <pc:sldMk cId="255061130" sldId="256"/>
            <ac:spMk id="47" creationId="{BA0D9F37-D739-D6CE-7D96-4B2A40AE8BBB}"/>
          </ac:spMkLst>
        </pc:spChg>
        <pc:spChg chg="mod">
          <ac:chgData name="Ewelina Kolodziejczyk" userId="2c81cb8f-d9eb-4060-a564-1eba534e4734" providerId="ADAL" clId="{18A18883-6C17-4534-B99E-7F534A590510}" dt="2025-09-12T08:07:48.207" v="92" actId="20577"/>
          <ac:spMkLst>
            <pc:docMk/>
            <pc:sldMk cId="255061130" sldId="256"/>
            <ac:spMk id="48" creationId="{33D83D79-E7FC-8E50-D5BE-4202D704EBC8}"/>
          </ac:spMkLst>
        </pc:spChg>
        <pc:spChg chg="add mod">
          <ac:chgData name="Ewelina Kolodziejczyk" userId="2c81cb8f-d9eb-4060-a564-1eba534e4734" providerId="ADAL" clId="{18A18883-6C17-4534-B99E-7F534A590510}" dt="2025-09-11T13:29:57.684" v="68" actId="255"/>
          <ac:spMkLst>
            <pc:docMk/>
            <pc:sldMk cId="255061130" sldId="256"/>
            <ac:spMk id="54" creationId="{0B4F0596-4D71-F6B3-8BE9-E2862156DE98}"/>
          </ac:spMkLst>
        </pc:spChg>
        <pc:picChg chg="mod">
          <ac:chgData name="Ewelina Kolodziejczyk" userId="2c81cb8f-d9eb-4060-a564-1eba534e4734" providerId="ADAL" clId="{18A18883-6C17-4534-B99E-7F534A590510}" dt="2025-09-18T13:55:45.464" v="317" actId="1076"/>
          <ac:picMkLst>
            <pc:docMk/>
            <pc:sldMk cId="255061130" sldId="256"/>
            <ac:picMk id="8" creationId="{D6571A4A-EC6E-BBFE-9DB5-82409D0BE1E4}"/>
          </ac:picMkLst>
        </pc:picChg>
        <pc:picChg chg="mod">
          <ac:chgData name="Ewelina Kolodziejczyk" userId="2c81cb8f-d9eb-4060-a564-1eba534e4734" providerId="ADAL" clId="{18A18883-6C17-4534-B99E-7F534A590510}" dt="2025-09-18T13:55:39.989" v="315" actId="1076"/>
          <ac:picMkLst>
            <pc:docMk/>
            <pc:sldMk cId="255061130" sldId="256"/>
            <ac:picMk id="9" creationId="{21C7494C-BD9F-3E24-7183-4FD973199A2F}"/>
          </ac:picMkLst>
        </pc:picChg>
        <pc:picChg chg="mod">
          <ac:chgData name="Ewelina Kolodziejczyk" userId="2c81cb8f-d9eb-4060-a564-1eba534e4734" providerId="ADAL" clId="{18A18883-6C17-4534-B99E-7F534A590510}" dt="2025-09-18T13:56:16.181" v="322" actId="1076"/>
          <ac:picMkLst>
            <pc:docMk/>
            <pc:sldMk cId="255061130" sldId="256"/>
            <ac:picMk id="31" creationId="{E311E34D-1CEF-2AA3-4D24-E0F1A9F462F7}"/>
          </ac:picMkLst>
        </pc:picChg>
        <pc:picChg chg="mod">
          <ac:chgData name="Ewelina Kolodziejczyk" userId="2c81cb8f-d9eb-4060-a564-1eba534e4734" providerId="ADAL" clId="{18A18883-6C17-4534-B99E-7F534A590510}" dt="2025-09-18T13:56:19.128" v="323" actId="1076"/>
          <ac:picMkLst>
            <pc:docMk/>
            <pc:sldMk cId="255061130" sldId="256"/>
            <ac:picMk id="33" creationId="{F37E01B9-C83C-B6F4-7654-5CC086E99F94}"/>
          </ac:picMkLst>
        </pc:picChg>
        <pc:picChg chg="mod">
          <ac:chgData name="Ewelina Kolodziejczyk" userId="2c81cb8f-d9eb-4060-a564-1eba534e4734" providerId="ADAL" clId="{18A18883-6C17-4534-B99E-7F534A590510}" dt="2025-09-18T13:56:23.026" v="324" actId="1076"/>
          <ac:picMkLst>
            <pc:docMk/>
            <pc:sldMk cId="255061130" sldId="256"/>
            <ac:picMk id="35" creationId="{16C5E53A-D5B2-D1FE-319D-49876631F165}"/>
          </ac:picMkLst>
        </pc:picChg>
        <pc:picChg chg="mod">
          <ac:chgData name="Ewelina Kolodziejczyk" userId="2c81cb8f-d9eb-4060-a564-1eba534e4734" providerId="ADAL" clId="{18A18883-6C17-4534-B99E-7F534A590510}" dt="2025-09-18T13:56:32.315" v="325" actId="1076"/>
          <ac:picMkLst>
            <pc:docMk/>
            <pc:sldMk cId="255061130" sldId="256"/>
            <ac:picMk id="37" creationId="{1853119D-7E4E-644E-0918-33B423C399AA}"/>
          </ac:picMkLst>
        </pc:picChg>
        <pc:picChg chg="add mod ord">
          <ac:chgData name="Ewelina Kolodziejczyk" userId="2c81cb8f-d9eb-4060-a564-1eba534e4734" providerId="ADAL" clId="{18A18883-6C17-4534-B99E-7F534A590510}" dt="2025-09-11T13:29:46.506" v="67" actId="14100"/>
          <ac:picMkLst>
            <pc:docMk/>
            <pc:sldMk cId="255061130" sldId="256"/>
            <ac:picMk id="51" creationId="{88A7EA2C-DCB7-3A63-B14B-54FC71E7149A}"/>
          </ac:picMkLst>
        </pc:picChg>
        <pc:picChg chg="add mod ord">
          <ac:chgData name="Ewelina Kolodziejczyk" userId="2c81cb8f-d9eb-4060-a564-1eba534e4734" providerId="ADAL" clId="{18A18883-6C17-4534-B99E-7F534A590510}" dt="2025-09-11T13:28:25.833" v="54" actId="166"/>
          <ac:picMkLst>
            <pc:docMk/>
            <pc:sldMk cId="255061130" sldId="256"/>
            <ac:picMk id="53" creationId="{5124213C-7EC2-E1FD-8238-13A884796932}"/>
          </ac:picMkLst>
        </pc:pic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F383CD1-DE42-47AB-9FE3-812488D8B81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GB"/>
        </a:p>
      </dgm:t>
    </dgm:pt>
    <dgm:pt modelId="{4B8F9EF2-9352-4D17-8582-4EBFB6C502CC}">
      <dgm:prSet/>
      <dgm:spPr>
        <a:solidFill>
          <a:srgbClr val="B14EB5"/>
        </a:solidFill>
      </dgm:spPr>
      <dgm:t>
        <a:bodyPr/>
        <a:lstStyle/>
        <a:p>
          <a:r>
            <a:rPr lang="en-GB" b="1" dirty="0"/>
            <a:t>3 March</a:t>
          </a:r>
          <a:r>
            <a:rPr lang="en-GB" dirty="0"/>
            <a:t> –  </a:t>
          </a:r>
          <a:r>
            <a:rPr lang="en-GB" b="1" dirty="0"/>
            <a:t>In Person</a:t>
          </a:r>
          <a:r>
            <a:rPr lang="en-GB" dirty="0"/>
            <a:t>, London, </a:t>
          </a:r>
          <a:r>
            <a:rPr lang="en-GB" dirty="0" err="1"/>
            <a:t>ExceL</a:t>
          </a:r>
          <a:r>
            <a:rPr lang="en-GB" dirty="0"/>
            <a:t> Centre - </a:t>
          </a:r>
          <a:r>
            <a:rPr lang="en-GB" dirty="0" err="1"/>
            <a:t>Futurebuild</a:t>
          </a:r>
          <a:r>
            <a:rPr lang="en-GB" dirty="0"/>
            <a:t> Show</a:t>
          </a:r>
        </a:p>
      </dgm:t>
    </dgm:pt>
    <dgm:pt modelId="{9EF72D9A-8604-4CB6-8C7A-B2C795348EE2}" type="parTrans" cxnId="{1B5FA69D-BB39-4010-A511-3567B8C4DB18}">
      <dgm:prSet/>
      <dgm:spPr/>
      <dgm:t>
        <a:bodyPr/>
        <a:lstStyle/>
        <a:p>
          <a:endParaRPr lang="en-GB"/>
        </a:p>
      </dgm:t>
    </dgm:pt>
    <dgm:pt modelId="{20BCB540-1B19-4B9E-BC76-A6FA565D9AB0}" type="sibTrans" cxnId="{1B5FA69D-BB39-4010-A511-3567B8C4DB18}">
      <dgm:prSet/>
      <dgm:spPr/>
      <dgm:t>
        <a:bodyPr/>
        <a:lstStyle/>
        <a:p>
          <a:endParaRPr lang="en-GB"/>
        </a:p>
      </dgm:t>
    </dgm:pt>
    <dgm:pt modelId="{60EA9B39-352C-4672-9234-DE4874C9ECE2}">
      <dgm:prSet/>
      <dgm:spPr>
        <a:solidFill>
          <a:srgbClr val="B14EB5"/>
        </a:solidFill>
      </dgm:spPr>
      <dgm:t>
        <a:bodyPr/>
        <a:lstStyle/>
        <a:p>
          <a:r>
            <a:rPr lang="en-GB" b="1" dirty="0"/>
            <a:t>4-5 March</a:t>
          </a:r>
          <a:r>
            <a:rPr lang="en-GB" dirty="0"/>
            <a:t> – </a:t>
          </a:r>
          <a:r>
            <a:rPr lang="en-GB" b="1" dirty="0"/>
            <a:t>Online</a:t>
          </a:r>
          <a:r>
            <a:rPr lang="en-GB" dirty="0"/>
            <a:t> via B2Match platform</a:t>
          </a:r>
        </a:p>
      </dgm:t>
    </dgm:pt>
    <dgm:pt modelId="{A0758CE1-F63C-4B83-B80D-617568DC8076}" type="parTrans" cxnId="{66F25506-56C0-4452-99E1-C6774CE08D26}">
      <dgm:prSet/>
      <dgm:spPr/>
      <dgm:t>
        <a:bodyPr/>
        <a:lstStyle/>
        <a:p>
          <a:endParaRPr lang="en-GB"/>
        </a:p>
      </dgm:t>
    </dgm:pt>
    <dgm:pt modelId="{69AE01EC-7C04-46DA-AA15-F9CD977C90C1}" type="sibTrans" cxnId="{66F25506-56C0-4452-99E1-C6774CE08D26}">
      <dgm:prSet/>
      <dgm:spPr/>
      <dgm:t>
        <a:bodyPr/>
        <a:lstStyle/>
        <a:p>
          <a:endParaRPr lang="en-GB"/>
        </a:p>
      </dgm:t>
    </dgm:pt>
    <dgm:pt modelId="{CB73C36D-71A5-4CAF-90AA-34A85DD39B71}" type="pres">
      <dgm:prSet presAssocID="{6F383CD1-DE42-47AB-9FE3-812488D8B817}" presName="linear" presStyleCnt="0">
        <dgm:presLayoutVars>
          <dgm:animLvl val="lvl"/>
          <dgm:resizeHandles val="exact"/>
        </dgm:presLayoutVars>
      </dgm:prSet>
      <dgm:spPr/>
    </dgm:pt>
    <dgm:pt modelId="{6B06BD78-FDD3-4FBE-8233-92322053DB3E}" type="pres">
      <dgm:prSet presAssocID="{4B8F9EF2-9352-4D17-8582-4EBFB6C502CC}" presName="parentText" presStyleLbl="node1" presStyleIdx="0" presStyleCnt="2" custScaleX="82468">
        <dgm:presLayoutVars>
          <dgm:chMax val="0"/>
          <dgm:bulletEnabled val="1"/>
        </dgm:presLayoutVars>
      </dgm:prSet>
      <dgm:spPr/>
    </dgm:pt>
    <dgm:pt modelId="{7F9AD4B9-09F5-4BFD-90DD-BBBF28E75410}" type="pres">
      <dgm:prSet presAssocID="{20BCB540-1B19-4B9E-BC76-A6FA565D9AB0}" presName="spacer" presStyleCnt="0"/>
      <dgm:spPr/>
    </dgm:pt>
    <dgm:pt modelId="{8F2D74DE-4B90-4EA2-9F4A-C89FC1D59B31}" type="pres">
      <dgm:prSet presAssocID="{60EA9B39-352C-4672-9234-DE4874C9ECE2}" presName="parentText" presStyleLbl="node1" presStyleIdx="1" presStyleCnt="2" custScaleX="82468">
        <dgm:presLayoutVars>
          <dgm:chMax val="0"/>
          <dgm:bulletEnabled val="1"/>
        </dgm:presLayoutVars>
      </dgm:prSet>
      <dgm:spPr/>
    </dgm:pt>
  </dgm:ptLst>
  <dgm:cxnLst>
    <dgm:cxn modelId="{66F25506-56C0-4452-99E1-C6774CE08D26}" srcId="{6F383CD1-DE42-47AB-9FE3-812488D8B817}" destId="{60EA9B39-352C-4672-9234-DE4874C9ECE2}" srcOrd="1" destOrd="0" parTransId="{A0758CE1-F63C-4B83-B80D-617568DC8076}" sibTransId="{69AE01EC-7C04-46DA-AA15-F9CD977C90C1}"/>
    <dgm:cxn modelId="{639C2E79-23A3-4D14-AB39-F1C4735497B1}" type="presOf" srcId="{60EA9B39-352C-4672-9234-DE4874C9ECE2}" destId="{8F2D74DE-4B90-4EA2-9F4A-C89FC1D59B31}" srcOrd="0" destOrd="0" presId="urn:microsoft.com/office/officeart/2005/8/layout/vList2"/>
    <dgm:cxn modelId="{1B5FA69D-BB39-4010-A511-3567B8C4DB18}" srcId="{6F383CD1-DE42-47AB-9FE3-812488D8B817}" destId="{4B8F9EF2-9352-4D17-8582-4EBFB6C502CC}" srcOrd="0" destOrd="0" parTransId="{9EF72D9A-8604-4CB6-8C7A-B2C795348EE2}" sibTransId="{20BCB540-1B19-4B9E-BC76-A6FA565D9AB0}"/>
    <dgm:cxn modelId="{8BD97FEF-63E1-4E5C-B6C3-285072BF9868}" type="presOf" srcId="{4B8F9EF2-9352-4D17-8582-4EBFB6C502CC}" destId="{6B06BD78-FDD3-4FBE-8233-92322053DB3E}" srcOrd="0" destOrd="0" presId="urn:microsoft.com/office/officeart/2005/8/layout/vList2"/>
    <dgm:cxn modelId="{8820C9F2-4BAD-47CE-B6BF-3C5FE4BF5AC8}" type="presOf" srcId="{6F383CD1-DE42-47AB-9FE3-812488D8B817}" destId="{CB73C36D-71A5-4CAF-90AA-34A85DD39B71}" srcOrd="0" destOrd="0" presId="urn:microsoft.com/office/officeart/2005/8/layout/vList2"/>
    <dgm:cxn modelId="{001AB254-FDEE-404D-847D-713662289CED}" type="presParOf" srcId="{CB73C36D-71A5-4CAF-90AA-34A85DD39B71}" destId="{6B06BD78-FDD3-4FBE-8233-92322053DB3E}" srcOrd="0" destOrd="0" presId="urn:microsoft.com/office/officeart/2005/8/layout/vList2"/>
    <dgm:cxn modelId="{865F65F2-60F9-4F9E-B3C8-344770C8507D}" type="presParOf" srcId="{CB73C36D-71A5-4CAF-90AA-34A85DD39B71}" destId="{7F9AD4B9-09F5-4BFD-90DD-BBBF28E75410}" srcOrd="1" destOrd="0" presId="urn:microsoft.com/office/officeart/2005/8/layout/vList2"/>
    <dgm:cxn modelId="{B5D6B582-8101-4D02-9921-37522FBF8CF2}" type="presParOf" srcId="{CB73C36D-71A5-4CAF-90AA-34A85DD39B71}" destId="{8F2D74DE-4B90-4EA2-9F4A-C89FC1D59B31}" srcOrd="2" destOrd="0" presId="urn:microsoft.com/office/officeart/2005/8/layout/vList2"/>
  </dgm:cxnLst>
  <dgm:bg/>
  <dgm:whole/>
  <dgm:extLst>
    <a:ext uri="http://schemas.microsoft.com/office/drawing/2008/diagram">
      <dsp:dataModelExt xmlns:dsp="http://schemas.microsoft.com/office/drawing/2008/diagram" relId="rId2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06BD78-FDD3-4FBE-8233-92322053DB3E}">
      <dsp:nvSpPr>
        <dsp:cNvPr id="0" name=""/>
        <dsp:cNvSpPr/>
      </dsp:nvSpPr>
      <dsp:spPr>
        <a:xfrm>
          <a:off x="566597" y="9335"/>
          <a:ext cx="5330388" cy="368549"/>
        </a:xfrm>
        <a:prstGeom prst="roundRect">
          <a:avLst/>
        </a:prstGeom>
        <a:solidFill>
          <a:srgbClr val="B14EB5"/>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GB" sz="1500" b="1" kern="1200" dirty="0"/>
            <a:t>3 March</a:t>
          </a:r>
          <a:r>
            <a:rPr lang="en-GB" sz="1500" kern="1200" dirty="0"/>
            <a:t> –  </a:t>
          </a:r>
          <a:r>
            <a:rPr lang="en-GB" sz="1500" b="1" kern="1200" dirty="0"/>
            <a:t>In Person</a:t>
          </a:r>
          <a:r>
            <a:rPr lang="en-GB" sz="1500" kern="1200" dirty="0"/>
            <a:t>, London, </a:t>
          </a:r>
          <a:r>
            <a:rPr lang="en-GB" sz="1500" kern="1200" dirty="0" err="1"/>
            <a:t>ExceL</a:t>
          </a:r>
          <a:r>
            <a:rPr lang="en-GB" sz="1500" kern="1200" dirty="0"/>
            <a:t> Centre - </a:t>
          </a:r>
          <a:r>
            <a:rPr lang="en-GB" sz="1500" kern="1200" dirty="0" err="1"/>
            <a:t>Futurebuild</a:t>
          </a:r>
          <a:r>
            <a:rPr lang="en-GB" sz="1500" kern="1200" dirty="0"/>
            <a:t> Show</a:t>
          </a:r>
        </a:p>
      </dsp:txBody>
      <dsp:txXfrm>
        <a:off x="584588" y="27326"/>
        <a:ext cx="5294406" cy="332567"/>
      </dsp:txXfrm>
    </dsp:sp>
    <dsp:sp modelId="{8F2D74DE-4B90-4EA2-9F4A-C89FC1D59B31}">
      <dsp:nvSpPr>
        <dsp:cNvPr id="0" name=""/>
        <dsp:cNvSpPr/>
      </dsp:nvSpPr>
      <dsp:spPr>
        <a:xfrm>
          <a:off x="566597" y="421085"/>
          <a:ext cx="5330388" cy="368549"/>
        </a:xfrm>
        <a:prstGeom prst="roundRect">
          <a:avLst/>
        </a:prstGeom>
        <a:solidFill>
          <a:srgbClr val="B14EB5"/>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GB" sz="1500" b="1" kern="1200" dirty="0"/>
            <a:t>4-5 March</a:t>
          </a:r>
          <a:r>
            <a:rPr lang="en-GB" sz="1500" kern="1200" dirty="0"/>
            <a:t> – </a:t>
          </a:r>
          <a:r>
            <a:rPr lang="en-GB" sz="1500" b="1" kern="1200" dirty="0"/>
            <a:t>Online</a:t>
          </a:r>
          <a:r>
            <a:rPr lang="en-GB" sz="1500" kern="1200" dirty="0"/>
            <a:t> via B2Match platform</a:t>
          </a:r>
        </a:p>
      </dsp:txBody>
      <dsp:txXfrm>
        <a:off x="584588" y="439076"/>
        <a:ext cx="5294406" cy="332567"/>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995312"/>
            <a:ext cx="5829300" cy="4244622"/>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6403623"/>
            <a:ext cx="5143500" cy="2943577"/>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592266A-0722-4B4B-8CEF-8B7132D2182C}" type="datetimeFigureOut">
              <a:rPr lang="en-GB" smtClean="0"/>
              <a:t>17/09/2025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61608E1-8574-4E83-BFBC-A5C485DA13DC}" type="slidenum">
              <a:rPr lang="en-GB" smtClean="0"/>
              <a:t>‹#›</a:t>
            </a:fld>
            <a:endParaRPr lang="en-GB"/>
          </a:p>
        </p:txBody>
      </p:sp>
    </p:spTree>
    <p:extLst>
      <p:ext uri="{BB962C8B-B14F-4D97-AF65-F5344CB8AC3E}">
        <p14:creationId xmlns:p14="http://schemas.microsoft.com/office/powerpoint/2010/main" val="3581144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592266A-0722-4B4B-8CEF-8B7132D2182C}" type="datetimeFigureOut">
              <a:rPr lang="en-GB" smtClean="0"/>
              <a:t>17/09/2025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61608E1-8574-4E83-BFBC-A5C485DA13DC}" type="slidenum">
              <a:rPr lang="en-GB" smtClean="0"/>
              <a:t>‹#›</a:t>
            </a:fld>
            <a:endParaRPr lang="en-GB"/>
          </a:p>
        </p:txBody>
      </p:sp>
    </p:spTree>
    <p:extLst>
      <p:ext uri="{BB962C8B-B14F-4D97-AF65-F5344CB8AC3E}">
        <p14:creationId xmlns:p14="http://schemas.microsoft.com/office/powerpoint/2010/main" val="10441388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649111"/>
            <a:ext cx="1478756" cy="10332156"/>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649111"/>
            <a:ext cx="4350544" cy="103321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592266A-0722-4B4B-8CEF-8B7132D2182C}" type="datetimeFigureOut">
              <a:rPr lang="en-GB" smtClean="0"/>
              <a:t>17/09/2025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61608E1-8574-4E83-BFBC-A5C485DA13DC}" type="slidenum">
              <a:rPr lang="en-GB" smtClean="0"/>
              <a:t>‹#›</a:t>
            </a:fld>
            <a:endParaRPr lang="en-GB"/>
          </a:p>
        </p:txBody>
      </p:sp>
    </p:spTree>
    <p:extLst>
      <p:ext uri="{BB962C8B-B14F-4D97-AF65-F5344CB8AC3E}">
        <p14:creationId xmlns:p14="http://schemas.microsoft.com/office/powerpoint/2010/main" val="1898456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592266A-0722-4B4B-8CEF-8B7132D2182C}" type="datetimeFigureOut">
              <a:rPr lang="en-GB" smtClean="0"/>
              <a:t>17/09/2025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61608E1-8574-4E83-BFBC-A5C485DA13DC}" type="slidenum">
              <a:rPr lang="en-GB" smtClean="0"/>
              <a:t>‹#›</a:t>
            </a:fld>
            <a:endParaRPr lang="en-GB"/>
          </a:p>
        </p:txBody>
      </p:sp>
    </p:spTree>
    <p:extLst>
      <p:ext uri="{BB962C8B-B14F-4D97-AF65-F5344CB8AC3E}">
        <p14:creationId xmlns:p14="http://schemas.microsoft.com/office/powerpoint/2010/main" val="27188863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3039537"/>
            <a:ext cx="5915025" cy="5071532"/>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8159048"/>
            <a:ext cx="5915025" cy="2666999"/>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92266A-0722-4B4B-8CEF-8B7132D2182C}" type="datetimeFigureOut">
              <a:rPr lang="en-GB" smtClean="0"/>
              <a:t>17/09/2025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61608E1-8574-4E83-BFBC-A5C485DA13DC}" type="slidenum">
              <a:rPr lang="en-GB" smtClean="0"/>
              <a:t>‹#›</a:t>
            </a:fld>
            <a:endParaRPr lang="en-GB"/>
          </a:p>
        </p:txBody>
      </p:sp>
    </p:spTree>
    <p:extLst>
      <p:ext uri="{BB962C8B-B14F-4D97-AF65-F5344CB8AC3E}">
        <p14:creationId xmlns:p14="http://schemas.microsoft.com/office/powerpoint/2010/main" val="34452754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3245556"/>
            <a:ext cx="2914650" cy="77357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3245556"/>
            <a:ext cx="2914650" cy="77357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592266A-0722-4B4B-8CEF-8B7132D2182C}" type="datetimeFigureOut">
              <a:rPr lang="en-GB" smtClean="0"/>
              <a:t>17/09/2025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61608E1-8574-4E83-BFBC-A5C485DA13DC}" type="slidenum">
              <a:rPr lang="en-GB" smtClean="0"/>
              <a:t>‹#›</a:t>
            </a:fld>
            <a:endParaRPr lang="en-GB"/>
          </a:p>
        </p:txBody>
      </p:sp>
    </p:spTree>
    <p:extLst>
      <p:ext uri="{BB962C8B-B14F-4D97-AF65-F5344CB8AC3E}">
        <p14:creationId xmlns:p14="http://schemas.microsoft.com/office/powerpoint/2010/main" val="21807295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649114"/>
            <a:ext cx="5915025" cy="2356556"/>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988734"/>
            <a:ext cx="2901255"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4453467"/>
            <a:ext cx="2901255" cy="65503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988734"/>
            <a:ext cx="2915543"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4453467"/>
            <a:ext cx="2915543" cy="65503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592266A-0722-4B4B-8CEF-8B7132D2182C}" type="datetimeFigureOut">
              <a:rPr lang="en-GB" smtClean="0"/>
              <a:t>17/09/2025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61608E1-8574-4E83-BFBC-A5C485DA13DC}" type="slidenum">
              <a:rPr lang="en-GB" smtClean="0"/>
              <a:t>‹#›</a:t>
            </a:fld>
            <a:endParaRPr lang="en-GB"/>
          </a:p>
        </p:txBody>
      </p:sp>
    </p:spTree>
    <p:extLst>
      <p:ext uri="{BB962C8B-B14F-4D97-AF65-F5344CB8AC3E}">
        <p14:creationId xmlns:p14="http://schemas.microsoft.com/office/powerpoint/2010/main" val="20358701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592266A-0722-4B4B-8CEF-8B7132D2182C}" type="datetimeFigureOut">
              <a:rPr lang="en-GB" smtClean="0"/>
              <a:t>17/09/2025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61608E1-8574-4E83-BFBC-A5C485DA13DC}" type="slidenum">
              <a:rPr lang="en-GB" smtClean="0"/>
              <a:t>‹#›</a:t>
            </a:fld>
            <a:endParaRPr lang="en-GB"/>
          </a:p>
        </p:txBody>
      </p:sp>
    </p:spTree>
    <p:extLst>
      <p:ext uri="{BB962C8B-B14F-4D97-AF65-F5344CB8AC3E}">
        <p14:creationId xmlns:p14="http://schemas.microsoft.com/office/powerpoint/2010/main" val="14495807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92266A-0722-4B4B-8CEF-8B7132D2182C}" type="datetimeFigureOut">
              <a:rPr lang="en-GB" smtClean="0"/>
              <a:t>17/09/2025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61608E1-8574-4E83-BFBC-A5C485DA13DC}" type="slidenum">
              <a:rPr lang="en-GB" smtClean="0"/>
              <a:t>‹#›</a:t>
            </a:fld>
            <a:endParaRPr lang="en-GB"/>
          </a:p>
        </p:txBody>
      </p:sp>
    </p:spTree>
    <p:extLst>
      <p:ext uri="{BB962C8B-B14F-4D97-AF65-F5344CB8AC3E}">
        <p14:creationId xmlns:p14="http://schemas.microsoft.com/office/powerpoint/2010/main" val="12397026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755425"/>
            <a:ext cx="3471863" cy="8664222"/>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9592266A-0722-4B4B-8CEF-8B7132D2182C}" type="datetimeFigureOut">
              <a:rPr lang="en-GB" smtClean="0"/>
              <a:t>17/09/2025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61608E1-8574-4E83-BFBC-A5C485DA13DC}" type="slidenum">
              <a:rPr lang="en-GB" smtClean="0"/>
              <a:t>‹#›</a:t>
            </a:fld>
            <a:endParaRPr lang="en-GB"/>
          </a:p>
        </p:txBody>
      </p:sp>
    </p:spTree>
    <p:extLst>
      <p:ext uri="{BB962C8B-B14F-4D97-AF65-F5344CB8AC3E}">
        <p14:creationId xmlns:p14="http://schemas.microsoft.com/office/powerpoint/2010/main" val="1528779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755425"/>
            <a:ext cx="3471863" cy="8664222"/>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9592266A-0722-4B4B-8CEF-8B7132D2182C}" type="datetimeFigureOut">
              <a:rPr lang="en-GB" smtClean="0"/>
              <a:t>17/09/2025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61608E1-8574-4E83-BFBC-A5C485DA13DC}" type="slidenum">
              <a:rPr lang="en-GB" smtClean="0"/>
              <a:t>‹#›</a:t>
            </a:fld>
            <a:endParaRPr lang="en-GB"/>
          </a:p>
        </p:txBody>
      </p:sp>
    </p:spTree>
    <p:extLst>
      <p:ext uri="{BB962C8B-B14F-4D97-AF65-F5344CB8AC3E}">
        <p14:creationId xmlns:p14="http://schemas.microsoft.com/office/powerpoint/2010/main" val="39582268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649114"/>
            <a:ext cx="5915025" cy="235655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11300181"/>
            <a:ext cx="1543050" cy="649111"/>
          </a:xfrm>
          <a:prstGeom prst="rect">
            <a:avLst/>
          </a:prstGeom>
        </p:spPr>
        <p:txBody>
          <a:bodyPr vert="horz" lIns="91440" tIns="45720" rIns="91440" bIns="45720" rtlCol="0" anchor="ctr"/>
          <a:lstStyle>
            <a:lvl1pPr algn="l">
              <a:defRPr sz="900">
                <a:solidFill>
                  <a:schemeClr val="tx1">
                    <a:tint val="82000"/>
                  </a:schemeClr>
                </a:solidFill>
              </a:defRPr>
            </a:lvl1pPr>
          </a:lstStyle>
          <a:p>
            <a:fld id="{9592266A-0722-4B4B-8CEF-8B7132D2182C}" type="datetimeFigureOut">
              <a:rPr lang="en-GB" smtClean="0"/>
              <a:t>17/09/2025</a:t>
            </a:fld>
            <a:endParaRPr lang="en-GB"/>
          </a:p>
        </p:txBody>
      </p:sp>
      <p:sp>
        <p:nvSpPr>
          <p:cNvPr id="5" name="Footer Placeholder 4"/>
          <p:cNvSpPr>
            <a:spLocks noGrp="1"/>
          </p:cNvSpPr>
          <p:nvPr>
            <p:ph type="ftr" sz="quarter" idx="3"/>
          </p:nvPr>
        </p:nvSpPr>
        <p:spPr>
          <a:xfrm>
            <a:off x="2271713" y="11300181"/>
            <a:ext cx="2314575" cy="649111"/>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4843463" y="11300181"/>
            <a:ext cx="1543050" cy="649111"/>
          </a:xfrm>
          <a:prstGeom prst="rect">
            <a:avLst/>
          </a:prstGeom>
        </p:spPr>
        <p:txBody>
          <a:bodyPr vert="horz" lIns="91440" tIns="45720" rIns="91440" bIns="45720" rtlCol="0" anchor="ctr"/>
          <a:lstStyle>
            <a:lvl1pPr algn="r">
              <a:defRPr sz="900">
                <a:solidFill>
                  <a:schemeClr val="tx1">
                    <a:tint val="82000"/>
                  </a:schemeClr>
                </a:solidFill>
              </a:defRPr>
            </a:lvl1pPr>
          </a:lstStyle>
          <a:p>
            <a:fld id="{961608E1-8574-4E83-BFBC-A5C485DA13DC}" type="slidenum">
              <a:rPr lang="en-GB" smtClean="0"/>
              <a:t>‹#›</a:t>
            </a:fld>
            <a:endParaRPr lang="en-GB"/>
          </a:p>
        </p:txBody>
      </p:sp>
    </p:spTree>
    <p:extLst>
      <p:ext uri="{BB962C8B-B14F-4D97-AF65-F5344CB8AC3E}">
        <p14:creationId xmlns:p14="http://schemas.microsoft.com/office/powerpoint/2010/main" val="20152443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svg"/><Relationship Id="rId13" Type="http://schemas.openxmlformats.org/officeDocument/2006/relationships/image" Target="../media/image10.png"/><Relationship Id="rId18" Type="http://schemas.openxmlformats.org/officeDocument/2006/relationships/diagramLayout" Target="../diagrams/layout1.xml"/><Relationship Id="rId3" Type="http://schemas.openxmlformats.org/officeDocument/2006/relationships/image" Target="../media/image2.png"/><Relationship Id="rId21" Type="http://schemas.microsoft.com/office/2007/relationships/diagramDrawing" Target="../diagrams/drawing1.xml"/><Relationship Id="rId7" Type="http://schemas.openxmlformats.org/officeDocument/2006/relationships/image" Target="../media/image4.png"/><Relationship Id="rId12" Type="http://schemas.openxmlformats.org/officeDocument/2006/relationships/image" Target="../media/image9.svg"/><Relationship Id="rId17" Type="http://schemas.openxmlformats.org/officeDocument/2006/relationships/diagramData" Target="../diagrams/data1.xml"/><Relationship Id="rId2" Type="http://schemas.openxmlformats.org/officeDocument/2006/relationships/image" Target="../media/image1.png"/><Relationship Id="rId16" Type="http://schemas.openxmlformats.org/officeDocument/2006/relationships/image" Target="../media/image13.svg"/><Relationship Id="rId20" Type="http://schemas.openxmlformats.org/officeDocument/2006/relationships/diagramColors" Target="../diagrams/colors1.xml"/><Relationship Id="rId1" Type="http://schemas.openxmlformats.org/officeDocument/2006/relationships/slideLayout" Target="../slideLayouts/slideLayout1.xml"/><Relationship Id="rId6" Type="http://schemas.openxmlformats.org/officeDocument/2006/relationships/hyperlink" Target="http://www.futurebuild.co.uk/" TargetMode="External"/><Relationship Id="rId11" Type="http://schemas.openxmlformats.org/officeDocument/2006/relationships/image" Target="../media/image8.png"/><Relationship Id="rId5" Type="http://schemas.openxmlformats.org/officeDocument/2006/relationships/hyperlink" Target="http://www.b2match.com/e/innovate-uk-futurebuild-connects-1" TargetMode="External"/><Relationship Id="rId15" Type="http://schemas.openxmlformats.org/officeDocument/2006/relationships/image" Target="../media/image12.png"/><Relationship Id="rId23" Type="http://schemas.openxmlformats.org/officeDocument/2006/relationships/image" Target="../media/image15.png"/><Relationship Id="rId10" Type="http://schemas.openxmlformats.org/officeDocument/2006/relationships/image" Target="../media/image7.svg"/><Relationship Id="rId19" Type="http://schemas.openxmlformats.org/officeDocument/2006/relationships/diagramQuickStyle" Target="../diagrams/quickStyle1.xml"/><Relationship Id="rId4" Type="http://schemas.openxmlformats.org/officeDocument/2006/relationships/image" Target="../media/image3.png"/><Relationship Id="rId9" Type="http://schemas.openxmlformats.org/officeDocument/2006/relationships/image" Target="../media/image6.png"/><Relationship Id="rId14" Type="http://schemas.openxmlformats.org/officeDocument/2006/relationships/image" Target="../media/image11.svg"/><Relationship Id="rId22" Type="http://schemas.openxmlformats.org/officeDocument/2006/relationships/image" Target="../media/image1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purple square with black background&#10;&#10;AI-generated content may be incorrect.">
            <a:extLst>
              <a:ext uri="{FF2B5EF4-FFF2-40B4-BE49-F238E27FC236}">
                <a16:creationId xmlns:a16="http://schemas.microsoft.com/office/drawing/2014/main" id="{97EAB54C-2532-5A0D-2D0D-F5438935AAB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0234" y="11318499"/>
            <a:ext cx="1763831" cy="602062"/>
          </a:xfrm>
          <a:prstGeom prst="rect">
            <a:avLst/>
          </a:prstGeom>
        </p:spPr>
      </p:pic>
      <p:pic>
        <p:nvPicPr>
          <p:cNvPr id="8" name="Picture 7" descr="A logo with yellow stars&#10;&#10;AI-generated content may be incorrect.">
            <a:extLst>
              <a:ext uri="{FF2B5EF4-FFF2-40B4-BE49-F238E27FC236}">
                <a16:creationId xmlns:a16="http://schemas.microsoft.com/office/drawing/2014/main" id="{D6571A4A-EC6E-BBFE-9DB5-82409D0BE1E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3862" y="11203180"/>
            <a:ext cx="897098" cy="756215"/>
          </a:xfrm>
          <a:prstGeom prst="rect">
            <a:avLst/>
          </a:prstGeom>
        </p:spPr>
      </p:pic>
      <p:pic>
        <p:nvPicPr>
          <p:cNvPr id="9" name="Picture 8" descr="A black background with white text&#10;&#10;AI-generated content may be incorrect.">
            <a:extLst>
              <a:ext uri="{FF2B5EF4-FFF2-40B4-BE49-F238E27FC236}">
                <a16:creationId xmlns:a16="http://schemas.microsoft.com/office/drawing/2014/main" id="{21C7494C-BD9F-3E24-7183-4FD973199A2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550757" y="11428116"/>
            <a:ext cx="1738742" cy="429875"/>
          </a:xfrm>
          <a:prstGeom prst="rect">
            <a:avLst/>
          </a:prstGeom>
        </p:spPr>
      </p:pic>
      <p:sp>
        <p:nvSpPr>
          <p:cNvPr id="15" name="TextBox 14">
            <a:extLst>
              <a:ext uri="{FF2B5EF4-FFF2-40B4-BE49-F238E27FC236}">
                <a16:creationId xmlns:a16="http://schemas.microsoft.com/office/drawing/2014/main" id="{53334B58-6770-7B45-F075-316BA5BD2C22}"/>
              </a:ext>
            </a:extLst>
          </p:cNvPr>
          <p:cNvSpPr txBox="1"/>
          <p:nvPr/>
        </p:nvSpPr>
        <p:spPr>
          <a:xfrm>
            <a:off x="150233" y="8567375"/>
            <a:ext cx="6537679" cy="1969770"/>
          </a:xfrm>
          <a:prstGeom prst="rect">
            <a:avLst/>
          </a:prstGeom>
          <a:noFill/>
        </p:spPr>
        <p:txBody>
          <a:bodyPr wrap="square" lIns="72000" tIns="0" rIns="0" bIns="0" rtlCol="0">
            <a:spAutoFit/>
          </a:bodyPr>
          <a:lstStyle/>
          <a:p>
            <a:r>
              <a:rPr lang="en-GB" dirty="0">
                <a:solidFill>
                  <a:srgbClr val="002060"/>
                </a:solidFill>
              </a:rPr>
              <a:t>Join our matchmaking platform and start booking your meetings.           </a:t>
            </a:r>
            <a:r>
              <a:rPr kumimoji="0" lang="en-GB" sz="2000" b="1" i="0" u="none" strike="noStrike" kern="1200" cap="none" spc="0" normalizeH="0" baseline="0" noProof="0" dirty="0">
                <a:ln>
                  <a:noFill/>
                </a:ln>
                <a:solidFill>
                  <a:prstClr val="black"/>
                </a:solidFill>
                <a:effectLst/>
                <a:uLnTx/>
                <a:uFillTx/>
                <a:latin typeface="Aptos" panose="02110004020202020204"/>
                <a:ea typeface="+mn-ea"/>
                <a:cs typeface="+mn-cs"/>
                <a:hlinkClick r:id="rId5"/>
              </a:rPr>
              <a:t>Register now for the meetings on the b2match platform!</a:t>
            </a:r>
            <a:r>
              <a:rPr kumimoji="0" lang="en-GB" sz="2000" b="1" i="0" u="none" strike="noStrike" kern="1200" cap="none" spc="0" normalizeH="0" baseline="0" noProof="0" dirty="0">
                <a:ln>
                  <a:noFill/>
                </a:ln>
                <a:solidFill>
                  <a:prstClr val="black"/>
                </a:solidFill>
                <a:effectLst/>
                <a:uLnTx/>
                <a:uFillTx/>
                <a:latin typeface="Aptos" panose="02110004020202020204"/>
                <a:ea typeface="+mn-ea"/>
                <a:cs typeface="+mn-cs"/>
              </a:rPr>
              <a:t> </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2000" b="1"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defTabSz="457200" rtl="0" eaLnBrk="1" fontAlgn="auto" latinLnBrk="0" hangingPunct="1">
              <a:lnSpc>
                <a:spcPct val="100000"/>
              </a:lnSpc>
              <a:spcBef>
                <a:spcPts val="0"/>
              </a:spcBef>
              <a:spcAft>
                <a:spcPts val="0"/>
              </a:spcAft>
              <a:buClrTx/>
              <a:buSzTx/>
              <a:buFontTx/>
              <a:buNone/>
              <a:tabLst/>
              <a:defRPr/>
            </a:pPr>
            <a:r>
              <a:rPr kumimoji="0" lang="en-GB" sz="1700" b="1" i="0" u="sng" strike="noStrike" kern="100" cap="none" spc="0" normalizeH="0" baseline="0" noProof="0" dirty="0">
                <a:ln>
                  <a:noFill/>
                </a:ln>
                <a:solidFill>
                  <a:srgbClr val="002060"/>
                </a:solidFill>
                <a:effectLst/>
                <a:uLnTx/>
                <a:uFillTx/>
                <a:latin typeface="Aptos" panose="02110004020202020204"/>
                <a:ea typeface="Aptos" panose="020B0004020202020204" pitchFamily="34" charset="0"/>
                <a:cs typeface="Times New Roman" panose="02020603050405020304" pitchFamily="18" charset="0"/>
              </a:rPr>
              <a:t>Important</a:t>
            </a:r>
            <a:r>
              <a:rPr kumimoji="0" lang="en-GB" sz="1700" b="1" i="0" u="none" strike="noStrike" kern="100" cap="none" spc="0" normalizeH="0" baseline="0" noProof="0" dirty="0">
                <a:ln>
                  <a:noFill/>
                </a:ln>
                <a:solidFill>
                  <a:srgbClr val="002060"/>
                </a:solidFill>
                <a:effectLst/>
                <a:uLnTx/>
                <a:uFillTx/>
                <a:latin typeface="Aptos" panose="02110004020202020204"/>
                <a:ea typeface="Aptos" panose="020B0004020202020204" pitchFamily="34" charset="0"/>
                <a:cs typeface="Times New Roman" panose="02020603050405020304" pitchFamily="18" charset="0"/>
              </a:rPr>
              <a:t>:</a:t>
            </a:r>
            <a:r>
              <a:rPr kumimoji="0" lang="en-GB" sz="1700" b="0" i="0" u="none" strike="noStrike" kern="100" cap="none" spc="0" normalizeH="0" baseline="0" noProof="0" dirty="0">
                <a:ln>
                  <a:noFill/>
                </a:ln>
                <a:solidFill>
                  <a:srgbClr val="002060"/>
                </a:solidFill>
                <a:effectLst/>
                <a:uLnTx/>
                <a:uFillTx/>
                <a:latin typeface="Aptos" panose="02110004020202020204"/>
                <a:ea typeface="Aptos" panose="020B0004020202020204" pitchFamily="34" charset="0"/>
                <a:cs typeface="Times New Roman" panose="02020603050405020304" pitchFamily="18" charset="0"/>
              </a:rPr>
              <a:t> You will also need to register at </a:t>
            </a:r>
            <a:r>
              <a:rPr kumimoji="0" lang="en-GB" sz="1700" b="0" i="0" u="none" strike="noStrike" kern="1200" cap="none" spc="0" normalizeH="0" baseline="0" noProof="0" dirty="0">
                <a:ln>
                  <a:noFill/>
                </a:ln>
                <a:solidFill>
                  <a:srgbClr val="002060"/>
                </a:solidFill>
                <a:effectLst/>
                <a:uLnTx/>
                <a:uFillTx/>
                <a:latin typeface="Aptos" panose="02110004020202020204"/>
                <a:ea typeface="+mn-ea"/>
                <a:cs typeface="+mn-cs"/>
                <a:hlinkClick r:id="rId6"/>
              </a:rPr>
              <a:t>www.futurebuild.co.uk  </a:t>
            </a:r>
            <a:r>
              <a:rPr kumimoji="0" lang="en-GB" sz="1700" b="0" i="0" u="none" strike="noStrike" kern="1200" cap="none" spc="0" normalizeH="0" baseline="0" noProof="0" dirty="0">
                <a:ln>
                  <a:noFill/>
                </a:ln>
                <a:solidFill>
                  <a:srgbClr val="002060"/>
                </a:solidFill>
                <a:effectLst/>
                <a:uLnTx/>
                <a:uFillTx/>
                <a:latin typeface="Aptos" panose="02110004020202020204"/>
                <a:ea typeface="+mn-ea"/>
                <a:cs typeface="+mn-cs"/>
              </a:rPr>
              <a:t>(free event) </a:t>
            </a:r>
            <a:r>
              <a:rPr kumimoji="0" lang="en-GB" sz="1700" b="0" i="0" u="none" strike="noStrike" kern="100" cap="none" spc="0" normalizeH="0" baseline="0" noProof="0" dirty="0">
                <a:ln>
                  <a:noFill/>
                </a:ln>
                <a:solidFill>
                  <a:srgbClr val="002060"/>
                </a:solidFill>
                <a:effectLst/>
                <a:uLnTx/>
                <a:uFillTx/>
                <a:latin typeface="Aptos" panose="02110004020202020204"/>
                <a:ea typeface="Aptos" panose="020B0004020202020204" pitchFamily="34" charset="0"/>
                <a:cs typeface="Times New Roman" panose="02020603050405020304" pitchFamily="18" charset="0"/>
              </a:rPr>
              <a:t>in order to attend and participate in this free b2match.</a:t>
            </a:r>
            <a:endParaRPr kumimoji="0" lang="en-GB" sz="1800" b="1" i="0" u="none" strike="noStrike" kern="1200" cap="none" spc="0" normalizeH="0" baseline="0" noProof="0" dirty="0">
              <a:ln>
                <a:noFill/>
              </a:ln>
              <a:solidFill>
                <a:prstClr val="black"/>
              </a:solidFill>
              <a:effectLst/>
              <a:uLnTx/>
              <a:uFillTx/>
              <a:latin typeface="Aptos" panose="02110004020202020204"/>
              <a:ea typeface="+mn-ea"/>
              <a:cs typeface="+mn-cs"/>
            </a:endParaRPr>
          </a:p>
          <a:p>
            <a:endParaRPr lang="en-GB" b="1" dirty="0"/>
          </a:p>
          <a:p>
            <a:r>
              <a:rPr lang="en-GB" b="1" dirty="0">
                <a:solidFill>
                  <a:srgbClr val="002060"/>
                </a:solidFill>
              </a:rPr>
              <a:t>Have a question? Email:  BusinessGrowthSE@iukbg.ukri.org</a:t>
            </a:r>
          </a:p>
        </p:txBody>
      </p:sp>
      <p:sp>
        <p:nvSpPr>
          <p:cNvPr id="20" name="Rectangle 19">
            <a:extLst>
              <a:ext uri="{FF2B5EF4-FFF2-40B4-BE49-F238E27FC236}">
                <a16:creationId xmlns:a16="http://schemas.microsoft.com/office/drawing/2014/main" id="{C2946A6E-8863-421D-8058-7D27357FA8A6}"/>
              </a:ext>
            </a:extLst>
          </p:cNvPr>
          <p:cNvSpPr/>
          <p:nvPr/>
        </p:nvSpPr>
        <p:spPr>
          <a:xfrm>
            <a:off x="1684560" y="5696306"/>
            <a:ext cx="3718932" cy="397020"/>
          </a:xfrm>
          <a:prstGeom prst="rect">
            <a:avLst/>
          </a:prstGeom>
          <a:solidFill>
            <a:srgbClr val="00206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bg1"/>
                </a:solidFill>
              </a:rPr>
              <a:t>Benefits of attending </a:t>
            </a:r>
          </a:p>
        </p:txBody>
      </p:sp>
      <p:sp>
        <p:nvSpPr>
          <p:cNvPr id="23" name="Rectangle 22">
            <a:extLst>
              <a:ext uri="{FF2B5EF4-FFF2-40B4-BE49-F238E27FC236}">
                <a16:creationId xmlns:a16="http://schemas.microsoft.com/office/drawing/2014/main" id="{14FFF620-1EF2-2669-080C-1355D4E6C826}"/>
              </a:ext>
            </a:extLst>
          </p:cNvPr>
          <p:cNvSpPr/>
          <p:nvPr/>
        </p:nvSpPr>
        <p:spPr>
          <a:xfrm>
            <a:off x="1884546" y="6311822"/>
            <a:ext cx="1494690" cy="1961370"/>
          </a:xfrm>
          <a:prstGeom prst="rect">
            <a:avLst/>
          </a:prstGeom>
          <a:solidFill>
            <a:srgbClr val="B14EB5"/>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GB" sz="1200" b="1" dirty="0"/>
          </a:p>
          <a:p>
            <a:endParaRPr lang="en-GB" sz="1300" b="1" dirty="0"/>
          </a:p>
          <a:p>
            <a:endParaRPr lang="en-GB" sz="1300" b="1" dirty="0"/>
          </a:p>
          <a:p>
            <a:r>
              <a:rPr lang="en-GB" sz="1300" b="1" dirty="0"/>
              <a:t>Build strong partnerships and lasting collaborations</a:t>
            </a:r>
            <a:endParaRPr lang="en-US" sz="1300" b="1" dirty="0">
              <a:solidFill>
                <a:srgbClr val="002060"/>
              </a:solidFill>
            </a:endParaRPr>
          </a:p>
        </p:txBody>
      </p:sp>
      <p:sp>
        <p:nvSpPr>
          <p:cNvPr id="26" name="Rectangle 25">
            <a:extLst>
              <a:ext uri="{FF2B5EF4-FFF2-40B4-BE49-F238E27FC236}">
                <a16:creationId xmlns:a16="http://schemas.microsoft.com/office/drawing/2014/main" id="{09E4B235-A9BE-5252-DC23-C87C1F12CE24}"/>
              </a:ext>
            </a:extLst>
          </p:cNvPr>
          <p:cNvSpPr/>
          <p:nvPr/>
        </p:nvSpPr>
        <p:spPr>
          <a:xfrm>
            <a:off x="170087" y="6299468"/>
            <a:ext cx="1542938" cy="1961370"/>
          </a:xfrm>
          <a:prstGeom prst="rect">
            <a:avLst/>
          </a:prstGeom>
          <a:solidFill>
            <a:srgbClr val="B14EB5"/>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indent="-114300"/>
            <a:endParaRPr lang="en-GB" sz="1300" b="1" dirty="0"/>
          </a:p>
          <a:p>
            <a:pPr indent="-114300"/>
            <a:endParaRPr lang="en-GB" sz="1300" b="1" dirty="0"/>
          </a:p>
          <a:p>
            <a:pPr indent="-114300"/>
            <a:r>
              <a:rPr lang="en-GB" sz="1300" b="1" dirty="0"/>
              <a:t>Showcase your innovations and raise visibility</a:t>
            </a:r>
            <a:endParaRPr lang="en-US" sz="1300" b="1" dirty="0">
              <a:solidFill>
                <a:srgbClr val="002060"/>
              </a:solidFill>
            </a:endParaRPr>
          </a:p>
        </p:txBody>
      </p:sp>
      <p:sp>
        <p:nvSpPr>
          <p:cNvPr id="27" name="Rectangle 26">
            <a:extLst>
              <a:ext uri="{FF2B5EF4-FFF2-40B4-BE49-F238E27FC236}">
                <a16:creationId xmlns:a16="http://schemas.microsoft.com/office/drawing/2014/main" id="{3097B5F8-BAF6-03D4-0C3B-786D89FC7D74}"/>
              </a:ext>
            </a:extLst>
          </p:cNvPr>
          <p:cNvSpPr/>
          <p:nvPr/>
        </p:nvSpPr>
        <p:spPr>
          <a:xfrm>
            <a:off x="3554623" y="6317722"/>
            <a:ext cx="1479452" cy="1961371"/>
          </a:xfrm>
          <a:prstGeom prst="rect">
            <a:avLst/>
          </a:prstGeom>
          <a:solidFill>
            <a:srgbClr val="B14EB5"/>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indent="-114300"/>
            <a:endParaRPr lang="en-GB" sz="1200" b="1" dirty="0">
              <a:solidFill>
                <a:schemeClr val="bg1"/>
              </a:solidFill>
            </a:endParaRPr>
          </a:p>
          <a:p>
            <a:pPr indent="-114300"/>
            <a:endParaRPr lang="en-GB" sz="1300" b="1" dirty="0">
              <a:solidFill>
                <a:schemeClr val="bg1"/>
              </a:solidFill>
            </a:endParaRPr>
          </a:p>
          <a:p>
            <a:pPr indent="-114300"/>
            <a:endParaRPr lang="en-GB" sz="1300" b="1" dirty="0">
              <a:solidFill>
                <a:schemeClr val="bg1"/>
              </a:solidFill>
            </a:endParaRPr>
          </a:p>
          <a:p>
            <a:pPr indent="-114300"/>
            <a:r>
              <a:rPr lang="en-GB" sz="1300" b="1" dirty="0">
                <a:solidFill>
                  <a:schemeClr val="bg1"/>
                </a:solidFill>
              </a:rPr>
              <a:t>Discover market opportunities and overcome barriers</a:t>
            </a:r>
            <a:endParaRPr lang="en-US" sz="1300" b="1" dirty="0">
              <a:solidFill>
                <a:schemeClr val="bg1"/>
              </a:solidFill>
            </a:endParaRPr>
          </a:p>
        </p:txBody>
      </p:sp>
      <p:sp>
        <p:nvSpPr>
          <p:cNvPr id="29" name="Rectangle 28">
            <a:extLst>
              <a:ext uri="{FF2B5EF4-FFF2-40B4-BE49-F238E27FC236}">
                <a16:creationId xmlns:a16="http://schemas.microsoft.com/office/drawing/2014/main" id="{5E84801B-F634-D1F1-B31C-0B97E2B45147}"/>
              </a:ext>
            </a:extLst>
          </p:cNvPr>
          <p:cNvSpPr/>
          <p:nvPr/>
        </p:nvSpPr>
        <p:spPr>
          <a:xfrm>
            <a:off x="5201729" y="6311822"/>
            <a:ext cx="1486183" cy="1961371"/>
          </a:xfrm>
          <a:prstGeom prst="rect">
            <a:avLst/>
          </a:prstGeom>
          <a:solidFill>
            <a:srgbClr val="B14EB5"/>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indent="-114300"/>
            <a:endParaRPr lang="en-GB" sz="1200" b="1" dirty="0">
              <a:solidFill>
                <a:schemeClr val="bg1"/>
              </a:solidFill>
            </a:endParaRPr>
          </a:p>
          <a:p>
            <a:pPr indent="-114300"/>
            <a:endParaRPr lang="en-GB" sz="1300" b="1" dirty="0">
              <a:solidFill>
                <a:schemeClr val="bg1"/>
              </a:solidFill>
            </a:endParaRPr>
          </a:p>
          <a:p>
            <a:pPr indent="-114300"/>
            <a:endParaRPr lang="en-GB" sz="1300" b="1" dirty="0">
              <a:solidFill>
                <a:schemeClr val="bg1"/>
              </a:solidFill>
            </a:endParaRPr>
          </a:p>
          <a:p>
            <a:pPr indent="-114300"/>
            <a:r>
              <a:rPr lang="en-GB" sz="1300" b="1" dirty="0">
                <a:solidFill>
                  <a:schemeClr val="bg1"/>
                </a:solidFill>
              </a:rPr>
              <a:t>Stay ahead with expert insights into emerging trends</a:t>
            </a:r>
            <a:endParaRPr lang="en-US" sz="1200" b="1" dirty="0">
              <a:solidFill>
                <a:schemeClr val="bg1"/>
              </a:solidFill>
            </a:endParaRPr>
          </a:p>
        </p:txBody>
      </p:sp>
      <p:pic>
        <p:nvPicPr>
          <p:cNvPr id="31" name="Graphic 30" descr="Boardroom with solid fill">
            <a:extLst>
              <a:ext uri="{FF2B5EF4-FFF2-40B4-BE49-F238E27FC236}">
                <a16:creationId xmlns:a16="http://schemas.microsoft.com/office/drawing/2014/main" id="{E311E34D-1CEF-2AA3-4D24-E0F1A9F462F7}"/>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490654" y="6363411"/>
            <a:ext cx="845717" cy="691655"/>
          </a:xfrm>
          <a:prstGeom prst="rect">
            <a:avLst/>
          </a:prstGeom>
        </p:spPr>
      </p:pic>
      <p:pic>
        <p:nvPicPr>
          <p:cNvPr id="33" name="Graphic 32" descr="Connections with solid fill">
            <a:extLst>
              <a:ext uri="{FF2B5EF4-FFF2-40B4-BE49-F238E27FC236}">
                <a16:creationId xmlns:a16="http://schemas.microsoft.com/office/drawing/2014/main" id="{F37E01B9-C83C-B6F4-7654-5CC086E99F94}"/>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2183502" y="6410691"/>
            <a:ext cx="751972" cy="644375"/>
          </a:xfrm>
          <a:prstGeom prst="rect">
            <a:avLst/>
          </a:prstGeom>
        </p:spPr>
      </p:pic>
      <p:pic>
        <p:nvPicPr>
          <p:cNvPr id="35" name="Graphic 34" descr="Lights On with solid fill">
            <a:extLst>
              <a:ext uri="{FF2B5EF4-FFF2-40B4-BE49-F238E27FC236}">
                <a16:creationId xmlns:a16="http://schemas.microsoft.com/office/drawing/2014/main" id="{16C5E53A-D5B2-D1FE-319D-49876631F165}"/>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3884811" y="6410691"/>
            <a:ext cx="657765" cy="660204"/>
          </a:xfrm>
          <a:prstGeom prst="rect">
            <a:avLst/>
          </a:prstGeom>
        </p:spPr>
      </p:pic>
      <p:pic>
        <p:nvPicPr>
          <p:cNvPr id="37" name="Graphic 36" descr="Business Growth with solid fill">
            <a:extLst>
              <a:ext uri="{FF2B5EF4-FFF2-40B4-BE49-F238E27FC236}">
                <a16:creationId xmlns:a16="http://schemas.microsoft.com/office/drawing/2014/main" id="{1853119D-7E4E-644E-0918-33B423C399AA}"/>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5529667" y="6393752"/>
            <a:ext cx="830306" cy="755116"/>
          </a:xfrm>
          <a:prstGeom prst="rect">
            <a:avLst/>
          </a:prstGeom>
        </p:spPr>
      </p:pic>
      <p:pic>
        <p:nvPicPr>
          <p:cNvPr id="39" name="Graphic 38" descr="Monthly calendar with solid fill">
            <a:extLst>
              <a:ext uri="{FF2B5EF4-FFF2-40B4-BE49-F238E27FC236}">
                <a16:creationId xmlns:a16="http://schemas.microsoft.com/office/drawing/2014/main" id="{0CE86CC4-9360-7933-8097-5B0362A4DD65}"/>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150234" y="2387241"/>
            <a:ext cx="727215" cy="727215"/>
          </a:xfrm>
          <a:prstGeom prst="rect">
            <a:avLst/>
          </a:prstGeom>
        </p:spPr>
      </p:pic>
      <p:graphicFrame>
        <p:nvGraphicFramePr>
          <p:cNvPr id="43" name="Diagram 42">
            <a:extLst>
              <a:ext uri="{FF2B5EF4-FFF2-40B4-BE49-F238E27FC236}">
                <a16:creationId xmlns:a16="http://schemas.microsoft.com/office/drawing/2014/main" id="{F0412D3D-51AF-FB1C-ED85-CBC1AC47736B}"/>
              </a:ext>
            </a:extLst>
          </p:cNvPr>
          <p:cNvGraphicFramePr/>
          <p:nvPr>
            <p:extLst>
              <p:ext uri="{D42A27DB-BD31-4B8C-83A1-F6EECF244321}">
                <p14:modId xmlns:p14="http://schemas.microsoft.com/office/powerpoint/2010/main" val="3252499750"/>
              </p:ext>
            </p:extLst>
          </p:nvPr>
        </p:nvGraphicFramePr>
        <p:xfrm>
          <a:off x="425853" y="2374107"/>
          <a:ext cx="6463584" cy="798970"/>
        </p:xfrm>
        <a:graphic>
          <a:graphicData uri="http://schemas.openxmlformats.org/drawingml/2006/diagram">
            <dgm:relIds xmlns:dgm="http://schemas.openxmlformats.org/drawingml/2006/diagram" xmlns:r="http://schemas.openxmlformats.org/officeDocument/2006/relationships" r:dm="rId17" r:lo="rId18" r:qs="rId19" r:cs="rId20"/>
          </a:graphicData>
        </a:graphic>
      </p:graphicFrame>
      <p:sp>
        <p:nvSpPr>
          <p:cNvPr id="47" name="TextBox 46">
            <a:extLst>
              <a:ext uri="{FF2B5EF4-FFF2-40B4-BE49-F238E27FC236}">
                <a16:creationId xmlns:a16="http://schemas.microsoft.com/office/drawing/2014/main" id="{BA0D9F37-D739-D6CE-7D96-4B2A40AE8BBB}"/>
              </a:ext>
            </a:extLst>
          </p:cNvPr>
          <p:cNvSpPr txBox="1"/>
          <p:nvPr/>
        </p:nvSpPr>
        <p:spPr>
          <a:xfrm>
            <a:off x="312234" y="3334215"/>
            <a:ext cx="6463584" cy="2416046"/>
          </a:xfrm>
          <a:prstGeom prst="rect">
            <a:avLst/>
          </a:prstGeom>
          <a:noFill/>
        </p:spPr>
        <p:txBody>
          <a:bodyPr wrap="square" rtlCol="0">
            <a:spAutoFit/>
          </a:bodyPr>
          <a:lstStyle/>
          <a:p>
            <a:endParaRPr lang="en-GB" kern="100" dirty="0">
              <a:solidFill>
                <a:srgbClr val="002060"/>
              </a:solidFill>
              <a:ea typeface="Aptos" panose="020B0004020202020204" pitchFamily="34" charset="0"/>
              <a:cs typeface="Times New Roman" panose="02020603050405020304" pitchFamily="18" charset="0"/>
            </a:endParaRPr>
          </a:p>
          <a:p>
            <a:endParaRPr lang="en-GB" kern="100" dirty="0">
              <a:solidFill>
                <a:srgbClr val="002060"/>
              </a:solidFill>
              <a:ea typeface="Aptos" panose="020B0004020202020204" pitchFamily="34" charset="0"/>
              <a:cs typeface="Times New Roman" panose="02020603050405020304" pitchFamily="18" charset="0"/>
            </a:endParaRPr>
          </a:p>
          <a:p>
            <a:endParaRPr lang="en-GB" kern="100" dirty="0">
              <a:solidFill>
                <a:srgbClr val="002060"/>
              </a:solidFill>
              <a:ea typeface="Aptos" panose="020B0004020202020204" pitchFamily="34" charset="0"/>
              <a:cs typeface="Times New Roman" panose="02020603050405020304" pitchFamily="18" charset="0"/>
            </a:endParaRPr>
          </a:p>
          <a:p>
            <a:r>
              <a:rPr lang="en-GB" sz="1600" kern="100" dirty="0">
                <a:solidFill>
                  <a:srgbClr val="002060"/>
                </a:solidFill>
                <a:ea typeface="Aptos" panose="020B0004020202020204" pitchFamily="34" charset="0"/>
                <a:cs typeface="Times New Roman" panose="02020603050405020304" pitchFamily="18" charset="0"/>
              </a:rPr>
              <a:t>As part of </a:t>
            </a:r>
            <a:r>
              <a:rPr lang="en-GB" sz="1600" kern="100" dirty="0" err="1">
                <a:solidFill>
                  <a:srgbClr val="002060"/>
                </a:solidFill>
                <a:ea typeface="Aptos" panose="020B0004020202020204" pitchFamily="34" charset="0"/>
                <a:cs typeface="Times New Roman" panose="02020603050405020304" pitchFamily="18" charset="0"/>
              </a:rPr>
              <a:t>Futurebuild</a:t>
            </a:r>
            <a:r>
              <a:rPr lang="en-GB" sz="1600" kern="100" dirty="0">
                <a:solidFill>
                  <a:srgbClr val="002060"/>
                </a:solidFill>
                <a:ea typeface="Aptos" panose="020B0004020202020204" pitchFamily="34" charset="0"/>
                <a:cs typeface="Times New Roman" panose="02020603050405020304" pitchFamily="18" charset="0"/>
              </a:rPr>
              <a:t> 2026, Innovate UK is hosting exclusive 1-2-1 Meetings, to help connect with key decision-makers at partner companies from the UK and internationally. Meetings allow you to build connections, explore collaboration opportunities, and gain insights from the leaders shaping the future of the built environment.</a:t>
            </a:r>
          </a:p>
          <a:p>
            <a:endParaRPr lang="en-GB" sz="1700" dirty="0"/>
          </a:p>
        </p:txBody>
      </p:sp>
      <p:sp>
        <p:nvSpPr>
          <p:cNvPr id="48" name="TextBox 47">
            <a:extLst>
              <a:ext uri="{FF2B5EF4-FFF2-40B4-BE49-F238E27FC236}">
                <a16:creationId xmlns:a16="http://schemas.microsoft.com/office/drawing/2014/main" id="{33D83D79-E7FC-8E50-D5BE-4202D704EBC8}"/>
              </a:ext>
            </a:extLst>
          </p:cNvPr>
          <p:cNvSpPr txBox="1"/>
          <p:nvPr/>
        </p:nvSpPr>
        <p:spPr>
          <a:xfrm>
            <a:off x="425853" y="3323063"/>
            <a:ext cx="5941493" cy="830997"/>
          </a:xfrm>
          <a:prstGeom prst="rect">
            <a:avLst/>
          </a:prstGeom>
          <a:noFill/>
        </p:spPr>
        <p:txBody>
          <a:bodyPr wrap="square" rtlCol="0">
            <a:spAutoFit/>
          </a:bodyPr>
          <a:lstStyle/>
          <a:p>
            <a:pPr algn="ctr"/>
            <a:r>
              <a:rPr lang="en-GB" sz="1600" b="1" dirty="0">
                <a:solidFill>
                  <a:srgbClr val="002060"/>
                </a:solidFill>
              </a:rPr>
              <a:t>Are you ready to share your insights, showcase your expertise, and explore new collaborations shaping the future of the built environment? </a:t>
            </a:r>
          </a:p>
        </p:txBody>
      </p:sp>
      <p:pic>
        <p:nvPicPr>
          <p:cNvPr id="53" name="Picture 52" descr="A person and person wearing hardhats pointing at something&#10;&#10;AI-generated content may be incorrect.">
            <a:extLst>
              <a:ext uri="{FF2B5EF4-FFF2-40B4-BE49-F238E27FC236}">
                <a16:creationId xmlns:a16="http://schemas.microsoft.com/office/drawing/2014/main" id="{5124213C-7EC2-E1FD-8238-13A884796932}"/>
              </a:ext>
            </a:extLst>
          </p:cNvPr>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15310" y="-24754"/>
            <a:ext cx="6858000" cy="2248875"/>
          </a:xfrm>
          <a:prstGeom prst="rect">
            <a:avLst/>
          </a:prstGeom>
        </p:spPr>
      </p:pic>
      <p:pic>
        <p:nvPicPr>
          <p:cNvPr id="51" name="Picture 50" descr="A black and white logo with white text&#10;&#10;Description automatically generated">
            <a:extLst>
              <a:ext uri="{FF2B5EF4-FFF2-40B4-BE49-F238E27FC236}">
                <a16:creationId xmlns:a16="http://schemas.microsoft.com/office/drawing/2014/main" id="{88A7EA2C-DCB7-3A63-B14B-54FC71E7149A}"/>
              </a:ext>
            </a:extLst>
          </p:cNvPr>
          <p:cNvPicPr>
            <a:picLocks noChangeAspect="1"/>
          </p:cNvPicPr>
          <p:nvPr/>
        </p:nvPicPr>
        <p:blipFill>
          <a:blip r:embed="rId23" cstate="email">
            <a:extLst>
              <a:ext uri="{28A0092B-C50C-407E-A947-70E740481C1C}">
                <a14:useLocalDpi xmlns:a14="http://schemas.microsoft.com/office/drawing/2010/main"/>
              </a:ext>
            </a:extLst>
          </a:blip>
          <a:stretch>
            <a:fillRect/>
          </a:stretch>
        </p:blipFill>
        <p:spPr>
          <a:xfrm>
            <a:off x="425853" y="1537922"/>
            <a:ext cx="1444900" cy="361225"/>
          </a:xfrm>
          <a:prstGeom prst="rect">
            <a:avLst/>
          </a:prstGeom>
        </p:spPr>
      </p:pic>
      <p:sp>
        <p:nvSpPr>
          <p:cNvPr id="54" name="TextBox 53">
            <a:extLst>
              <a:ext uri="{FF2B5EF4-FFF2-40B4-BE49-F238E27FC236}">
                <a16:creationId xmlns:a16="http://schemas.microsoft.com/office/drawing/2014/main" id="{0B4F0596-4D71-F6B3-8BE9-E2862156DE98}"/>
              </a:ext>
            </a:extLst>
          </p:cNvPr>
          <p:cNvSpPr txBox="1"/>
          <p:nvPr/>
        </p:nvSpPr>
        <p:spPr>
          <a:xfrm>
            <a:off x="702528" y="271440"/>
            <a:ext cx="3356516" cy="1169551"/>
          </a:xfrm>
          <a:prstGeom prst="rect">
            <a:avLst/>
          </a:prstGeom>
          <a:noFill/>
        </p:spPr>
        <p:txBody>
          <a:bodyPr wrap="square" rtlCol="0">
            <a:spAutoFit/>
          </a:bodyPr>
          <a:lstStyle/>
          <a:p>
            <a:r>
              <a:rPr lang="en-GB" b="1" dirty="0">
                <a:solidFill>
                  <a:schemeClr val="bg1"/>
                </a:solidFill>
              </a:rPr>
              <a:t>Innovate UK</a:t>
            </a:r>
          </a:p>
          <a:p>
            <a:r>
              <a:rPr lang="en-GB" b="1" dirty="0" err="1">
                <a:solidFill>
                  <a:schemeClr val="bg1"/>
                </a:solidFill>
              </a:rPr>
              <a:t>Futurebuild</a:t>
            </a:r>
            <a:r>
              <a:rPr lang="en-GB" b="1" dirty="0">
                <a:solidFill>
                  <a:schemeClr val="bg1"/>
                </a:solidFill>
              </a:rPr>
              <a:t> Connects 1-2-1 Meetings</a:t>
            </a:r>
          </a:p>
          <a:p>
            <a:r>
              <a:rPr lang="en-GB" sz="1600" b="1" dirty="0">
                <a:solidFill>
                  <a:schemeClr val="bg1"/>
                </a:solidFill>
              </a:rPr>
              <a:t>3-5 March 2026 Excel, London</a:t>
            </a:r>
          </a:p>
        </p:txBody>
      </p:sp>
    </p:spTree>
    <p:extLst>
      <p:ext uri="{BB962C8B-B14F-4D97-AF65-F5344CB8AC3E}">
        <p14:creationId xmlns:p14="http://schemas.microsoft.com/office/powerpoint/2010/main" val="25506113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6894</TotalTime>
  <Words>203</Words>
  <Application>Microsoft Office PowerPoint</Application>
  <PresentationFormat>Widescreen</PresentationFormat>
  <Paragraphs>31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Aptos Display</vt:lpstr>
      <vt:lpstr>Arial</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Ewelina Kolodziejczyk</dc:creator>
  <cp:lastModifiedBy>Ewelina Kolodziejczyk</cp:lastModifiedBy>
  <cp:revision>5</cp:revision>
  <dcterms:created xsi:type="dcterms:W3CDTF">2025-09-04T12:30:02Z</dcterms:created>
  <dcterms:modified xsi:type="dcterms:W3CDTF">2025-09-18T13:56:43Z</dcterms:modified>
</cp:coreProperties>
</file>