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11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</p:sldIdLst>
  <p:sldSz cx="10688638" cy="7562850"/>
  <p:notesSz cx="6858000" cy="9144000"/>
  <p:defaultTextStyle>
    <a:defPPr lvl="0">
      <a:defRPr lang="it-IT"/>
    </a:defPPr>
    <a:lvl1pPr lvl="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520700" lvl="1" indent="-635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1041400" lvl="2" indent="-1270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563688" lvl="3" indent="-1920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2084388" lvl="4" indent="-2555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lvl="5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lvl="6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lvl="7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lvl="8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65" autoAdjust="0"/>
  </p:normalViewPr>
  <p:slideViewPr>
    <p:cSldViewPr snapToGrid="0">
      <p:cViewPr varScale="1">
        <p:scale>
          <a:sx n="64" d="100"/>
          <a:sy n="64" d="100"/>
        </p:scale>
        <p:origin x="960" y="36"/>
      </p:cViewPr>
      <p:guideLst>
        <p:guide orient="horz" pos="2382"/>
        <p:guide pos="33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8ACC02-0114-4E94-8054-1B0C5291D403}" type="datetimeFigureOut">
              <a:rPr lang="it-IT"/>
              <a:pPr/>
              <a:t>28/08/2025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ACEEB7-95F4-4E02-82F9-8CC06EB91898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24223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5207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520700" algn="l" defTabSz="5207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1041400" algn="l" defTabSz="5207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563688" algn="l" defTabSz="5207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2084388" algn="l" defTabSz="5207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60718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1648" y="2349388"/>
            <a:ext cx="9085342" cy="1621111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03298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Padova, 19/02/14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prstClr val="white"/>
                </a:solidFill>
              </a:rPr>
              <a:t>www.infocamere.it                                  www.registroimprese.it</a:t>
            </a:r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01</a:t>
            </a: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17283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Padova, 19/02/14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prstClr val="white"/>
                </a:solidFill>
              </a:rPr>
              <a:t>www.infocamere.it                                  www.registroimprese.it</a:t>
            </a:r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01</a:t>
            </a: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500200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059366" y="334379"/>
            <a:ext cx="2809479" cy="711643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5363" y="334379"/>
            <a:ext cx="8255859" cy="711643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Padova, 19/02/14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prstClr val="white"/>
                </a:solidFill>
              </a:rPr>
              <a:t>www.infocamere.it                                  www.registroimprese.it</a:t>
            </a:r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01</a:t>
            </a: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656610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Diapositiva contenuto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7"/>
          <p:cNvCxnSpPr/>
          <p:nvPr/>
        </p:nvCxnSpPr>
        <p:spPr>
          <a:xfrm>
            <a:off x="720725" y="6813550"/>
            <a:ext cx="4486275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5784850" y="6813550"/>
            <a:ext cx="4486275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Segnaposto testo 2"/>
          <p:cNvSpPr>
            <a:spLocks noGrp="1"/>
          </p:cNvSpPr>
          <p:nvPr>
            <p:ph idx="1"/>
          </p:nvPr>
        </p:nvSpPr>
        <p:spPr>
          <a:xfrm>
            <a:off x="720000" y="1456673"/>
            <a:ext cx="9540000" cy="5220000"/>
          </a:xfrm>
          <a:prstGeom prst="rect">
            <a:avLst/>
          </a:prstGeom>
        </p:spPr>
        <p:txBody>
          <a:bodyPr vert="horz" lIns="0" tIns="0" rIns="0" bIns="0" numCol="2" spcCol="540000" rtlCol="0">
            <a:normAutofit/>
          </a:bodyPr>
          <a:lstStyle>
            <a:lvl1pPr>
              <a:defRPr sz="1800" b="0" i="0">
                <a:solidFill>
                  <a:schemeClr val="tx1"/>
                </a:solidFill>
                <a:latin typeface="+mn-lt"/>
                <a:cs typeface="Titillium WebLight" pitchFamily="2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Segnaposto testo 22"/>
          <p:cNvSpPr>
            <a:spLocks noGrp="1"/>
          </p:cNvSpPr>
          <p:nvPr>
            <p:ph type="body" sz="quarter" idx="16"/>
          </p:nvPr>
        </p:nvSpPr>
        <p:spPr>
          <a:xfrm>
            <a:off x="8845550" y="230056"/>
            <a:ext cx="1411288" cy="36000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r">
              <a:spcBef>
                <a:spcPts val="0"/>
              </a:spcBef>
              <a:defRPr sz="1600" b="0" i="0">
                <a:latin typeface="+mn-lt"/>
                <a:cs typeface="Titillium WebLight" pitchFamily="2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4"/>
          </p:nvPr>
        </p:nvSpPr>
        <p:spPr>
          <a:xfrm>
            <a:off x="720000" y="977115"/>
            <a:ext cx="6386500" cy="2769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defRPr lang="it-IT" sz="1800" b="0" i="1" dirty="0" smtClean="0">
                <a:solidFill>
                  <a:srgbClr val="007F95"/>
                </a:solidFill>
                <a:latin typeface="Kozuka Gothic Pro R" pitchFamily="34" charset="-128"/>
                <a:ea typeface="Kozuka Gothic Pro R" pitchFamily="34" charset="-128"/>
                <a:cs typeface="Kozuka Gothic Pro R" pitchFamily="34" charset="-128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3"/>
          </p:nvPr>
        </p:nvSpPr>
        <p:spPr>
          <a:xfrm>
            <a:off x="720000" y="468364"/>
            <a:ext cx="5920023" cy="29238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0" i="0">
                <a:solidFill>
                  <a:srgbClr val="4D4D4D"/>
                </a:solidFill>
                <a:latin typeface="Kozuka Gothic Pro R" pitchFamily="34" charset="-128"/>
                <a:ea typeface="Kozuka Gothic Pro R" pitchFamily="34" charset="-128"/>
                <a:cs typeface="Kozuka Gothic Pro R" pitchFamily="34" charset="-128"/>
              </a:defRPr>
            </a:lvl1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719999" y="67379"/>
            <a:ext cx="6302124" cy="40011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12" name="Segnaposto data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latin typeface="Kozuka Gothic Pro R" pitchFamily="34" charset="-128"/>
                <a:ea typeface="Kozuka Gothic Pro R" pitchFamily="34" charset="-128"/>
              </a:defRPr>
            </a:lvl1pPr>
          </a:lstStyle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Padova, 19/02/14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Kozuka Gothic Pro R" pitchFamily="34" charset="-128"/>
                <a:ea typeface="Kozuka Gothic Pro R" pitchFamily="34" charset="-128"/>
              </a:defRPr>
            </a:lvl1pPr>
          </a:lstStyle>
          <a:p>
            <a:pPr>
              <a:defRPr/>
            </a:pPr>
            <a:r>
              <a:rPr lang="pl-PL" smtClean="0">
                <a:solidFill>
                  <a:prstClr val="white"/>
                </a:solidFill>
              </a:rPr>
              <a:t>www.infocamere.it                                  www.registroimprese.it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9"/>
          </p:nvPr>
        </p:nvSpPr>
        <p:spPr>
          <a:xfrm>
            <a:off x="9588500" y="7084637"/>
            <a:ext cx="671513" cy="492125"/>
          </a:xfrm>
          <a:noFill/>
          <a:ln>
            <a:noFill/>
          </a:ln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>
              <a:defRPr lang="it-IT" smtClean="0"/>
            </a:lvl1pPr>
          </a:lstStyle>
          <a:p>
            <a:pPr defTabSz="520700" fontAlgn="base">
              <a:spcBef>
                <a:spcPct val="0"/>
              </a:spcBef>
              <a:spcAft>
                <a:spcPct val="0"/>
              </a:spcAft>
            </a:pPr>
            <a:fld id="{FBEE2D5E-C198-4E98-B627-847D11977645}" type="slidenum">
              <a:rPr>
                <a:solidFill>
                  <a:prstClr val="white"/>
                </a:solidFill>
              </a:rPr>
              <a:pPr defTabSz="520700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175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uoto">
    <p:bg>
      <p:bgPr>
        <a:solidFill>
          <a:srgbClr val="A6A8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450" y="3640138"/>
            <a:ext cx="70358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1055239" y="294030"/>
            <a:ext cx="8428486" cy="105157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4080"/>
              </a:lnSpc>
              <a:spcBef>
                <a:spcPts val="0"/>
              </a:spcBef>
              <a:defRPr sz="3400" b="0" i="0">
                <a:solidFill>
                  <a:schemeClr val="bg1"/>
                </a:solidFill>
                <a:latin typeface="Titillium Web" pitchFamily="2" charset="0"/>
                <a:cs typeface="Titillium Web" pitchFamily="2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4"/>
          </p:nvPr>
        </p:nvSpPr>
        <p:spPr>
          <a:xfrm>
            <a:off x="1055239" y="1543479"/>
            <a:ext cx="7056437" cy="384721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defRPr sz="2500">
                <a:solidFill>
                  <a:srgbClr val="333333"/>
                </a:solidFill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5"/>
          </p:nvPr>
        </p:nvSpPr>
        <p:spPr>
          <a:xfrm>
            <a:off x="7448550" y="5726113"/>
            <a:ext cx="3240088" cy="523220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defRPr sz="1700" b="0" i="0">
                <a:solidFill>
                  <a:srgbClr val="4D4D4D"/>
                </a:solidFill>
                <a:latin typeface="Titillium Web" pitchFamily="2" charset="0"/>
                <a:cs typeface="Titillium Web" pitchFamily="2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Segnaposto testo 13"/>
          <p:cNvSpPr>
            <a:spLocks noGrp="1"/>
          </p:cNvSpPr>
          <p:nvPr>
            <p:ph type="body" sz="quarter" idx="16"/>
          </p:nvPr>
        </p:nvSpPr>
        <p:spPr>
          <a:xfrm>
            <a:off x="7448550" y="5987723"/>
            <a:ext cx="3240088" cy="338554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defRPr sz="2200" b="0" i="0">
                <a:solidFill>
                  <a:srgbClr val="4D4D4D"/>
                </a:solidFill>
                <a:latin typeface="Titillium WebSemiBold"/>
                <a:cs typeface="Titillium WebSemiBold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data 1"/>
          <p:cNvSpPr>
            <a:spLocks noGrp="1"/>
          </p:cNvSpPr>
          <p:nvPr>
            <p:ph type="dt" sz="half" idx="17"/>
          </p:nvPr>
        </p:nvSpPr>
        <p:spPr>
          <a:xfrm>
            <a:off x="7448550" y="7100888"/>
            <a:ext cx="2043113" cy="261937"/>
          </a:xfrm>
        </p:spPr>
        <p:txBody>
          <a:bodyPr/>
          <a:lstStyle>
            <a:lvl1pPr algn="l">
              <a:defRPr sz="1700">
                <a:latin typeface="Titillium Web" pitchFamily="2" charset="0"/>
              </a:defRPr>
            </a:lvl1pPr>
          </a:lstStyle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Padova, 19/02/14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9" name="Segnaposto piè di pagina 2"/>
          <p:cNvSpPr>
            <a:spLocks noGrp="1"/>
          </p:cNvSpPr>
          <p:nvPr>
            <p:ph type="ftr" sz="quarter" idx="18"/>
          </p:nvPr>
        </p:nvSpPr>
        <p:spPr>
          <a:xfrm>
            <a:off x="1066800" y="7102475"/>
            <a:ext cx="4476750" cy="260350"/>
          </a:xfrm>
        </p:spPr>
        <p:txBody>
          <a:bodyPr/>
          <a:lstStyle>
            <a:lvl1pPr>
              <a:defRPr sz="1700">
                <a:latin typeface="Titillium Web" pitchFamily="2" charset="0"/>
              </a:defRPr>
            </a:lvl1pPr>
          </a:lstStyle>
          <a:p>
            <a:pPr>
              <a:defRPr/>
            </a:pPr>
            <a:r>
              <a:rPr lang="pl-PL" smtClean="0">
                <a:solidFill>
                  <a:prstClr val="white"/>
                </a:solidFill>
              </a:rPr>
              <a:t>www.infocamere.it                                  www.registroimprese.it</a:t>
            </a:r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90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tenuto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2"/>
          <p:cNvSpPr>
            <a:spLocks noGrp="1"/>
          </p:cNvSpPr>
          <p:nvPr>
            <p:ph idx="1"/>
          </p:nvPr>
        </p:nvSpPr>
        <p:spPr>
          <a:xfrm>
            <a:off x="720000" y="1456673"/>
            <a:ext cx="9540000" cy="5220000"/>
          </a:xfrm>
          <a:prstGeom prst="rect">
            <a:avLst/>
          </a:prstGeom>
        </p:spPr>
        <p:txBody>
          <a:bodyPr vert="horz" lIns="0" tIns="0" rIns="0" bIns="0" numCol="2" spcCol="540000" rtlCol="0">
            <a:normAutofit/>
          </a:bodyPr>
          <a:lstStyle>
            <a:lvl1pPr>
              <a:defRPr sz="1800" b="0" i="0">
                <a:solidFill>
                  <a:schemeClr val="tx1"/>
                </a:solidFill>
                <a:latin typeface="Titillium WebLight" pitchFamily="2" charset="0"/>
                <a:cs typeface="Titillium WebLight" pitchFamily="2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4"/>
          </p:nvPr>
        </p:nvSpPr>
        <p:spPr>
          <a:xfrm>
            <a:off x="720000" y="977115"/>
            <a:ext cx="6386500" cy="307777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algn="l">
              <a:defRPr sz="2000" b="0" i="0">
                <a:solidFill>
                  <a:srgbClr val="007F95"/>
                </a:solidFill>
                <a:latin typeface="Titillium WebLight Italic"/>
                <a:cs typeface="Titillium WebLight Italic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3"/>
          </p:nvPr>
        </p:nvSpPr>
        <p:spPr>
          <a:xfrm>
            <a:off x="720000" y="468364"/>
            <a:ext cx="5920023" cy="29238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0" i="0">
                <a:solidFill>
                  <a:srgbClr val="4D4D4D"/>
                </a:solidFill>
                <a:latin typeface="Titillium Web" pitchFamily="2" charset="0"/>
                <a:cs typeface="Titillium Web" pitchFamily="2" charset="0"/>
              </a:defRPr>
            </a:lvl1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720000" y="67379"/>
            <a:ext cx="5053258" cy="86177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12" name="Segnaposto data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latin typeface="Titillium Web" pitchFamily="2" charset="0"/>
              </a:defRPr>
            </a:lvl1pPr>
          </a:lstStyle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Padova, 19/02/14</a:t>
            </a:r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Titillium Web" pitchFamily="2" charset="0"/>
              </a:defRPr>
            </a:lvl1pPr>
          </a:lstStyle>
          <a:p>
            <a:pPr>
              <a:defRPr/>
            </a:pPr>
            <a:r>
              <a:rPr lang="pl-PL" smtClean="0">
                <a:solidFill>
                  <a:prstClr val="white"/>
                </a:solidFill>
              </a:rPr>
              <a:t>www.infocamere.it                                  www.registroimprese.it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9"/>
          </p:nvPr>
        </p:nvSpPr>
        <p:spPr>
          <a:xfrm>
            <a:off x="9588500" y="7084637"/>
            <a:ext cx="671513" cy="492125"/>
          </a:xfrm>
        </p:spPr>
        <p:txBody>
          <a:bodyPr numCol="1" compatLnSpc="1">
            <a:prstTxWarp prst="textNoShape">
              <a:avLst/>
            </a:prstTxWarp>
          </a:bodyPr>
          <a:lstStyle>
            <a:lvl1pPr defTabSz="520700" fontAlgn="base">
              <a:spcBef>
                <a:spcPct val="0"/>
              </a:spcBef>
              <a:spcAft>
                <a:spcPct val="0"/>
              </a:spcAft>
              <a:defRPr smtClean="0">
                <a:latin typeface="Titillium Web" pitchFamily="2" charset="0"/>
                <a:ea typeface="MS PGothic" pitchFamily="34" charset="-128"/>
              </a:defRPr>
            </a:lvl1pPr>
          </a:lstStyle>
          <a:p>
            <a:fld id="{FBEE2D5E-C198-4E98-B627-847D11977645}" type="slidenum">
              <a:rPr lang="it-IT">
                <a:solidFill>
                  <a:prstClr val="white"/>
                </a:solidFill>
              </a:rPr>
              <a:pPr/>
              <a:t>‹N›</a:t>
            </a:fld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50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Padova, 19/02/14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prstClr val="white"/>
                </a:solidFill>
              </a:rPr>
              <a:t>www.infocamere.it                                  www.registroimprese.it</a:t>
            </a:r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01</a:t>
            </a: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998643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4329" y="3205461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6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3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2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5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7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1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Padova, 19/02/14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prstClr val="white"/>
                </a:solidFill>
              </a:rPr>
              <a:t>www.infocamere.it                                  www.registroimprese.it</a:t>
            </a:r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01</a:t>
            </a: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008783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5363" y="1946734"/>
            <a:ext cx="5531741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35248" y="1946734"/>
            <a:ext cx="5533597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Padova, 19/02/14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prstClr val="white"/>
                </a:solidFill>
              </a:rPr>
              <a:t>www.infocamere.it                                  www.registroimprese.it</a:t>
            </a:r>
            <a:endParaRPr lang="it-IT">
              <a:solidFill>
                <a:prstClr val="white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01</a:t>
            </a: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15966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432" y="302867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432" y="1692891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09" indent="0">
              <a:buNone/>
              <a:defRPr sz="2300" b="1"/>
            </a:lvl2pPr>
            <a:lvl3pPr marL="1042615" indent="0">
              <a:buNone/>
              <a:defRPr sz="2100" b="1"/>
            </a:lvl3pPr>
            <a:lvl4pPr marL="1563923" indent="0">
              <a:buNone/>
              <a:defRPr sz="1800" b="1"/>
            </a:lvl4pPr>
            <a:lvl5pPr marL="2085231" indent="0">
              <a:buNone/>
              <a:defRPr sz="1800" b="1"/>
            </a:lvl5pPr>
            <a:lvl6pPr marL="2606537" indent="0">
              <a:buNone/>
              <a:defRPr sz="1800" b="1"/>
            </a:lvl6pPr>
            <a:lvl7pPr marL="3127846" indent="0">
              <a:buNone/>
              <a:defRPr sz="1800" b="1"/>
            </a:lvl7pPr>
            <a:lvl8pPr marL="3649154" indent="0">
              <a:buNone/>
              <a:defRPr sz="1800" b="1"/>
            </a:lvl8pPr>
            <a:lvl9pPr marL="4170462" indent="0">
              <a:buNone/>
              <a:defRPr sz="18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34432" y="2398406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429680" y="1692891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09" indent="0">
              <a:buNone/>
              <a:defRPr sz="2300" b="1"/>
            </a:lvl2pPr>
            <a:lvl3pPr marL="1042615" indent="0">
              <a:buNone/>
              <a:defRPr sz="2100" b="1"/>
            </a:lvl3pPr>
            <a:lvl4pPr marL="1563923" indent="0">
              <a:buNone/>
              <a:defRPr sz="1800" b="1"/>
            </a:lvl4pPr>
            <a:lvl5pPr marL="2085231" indent="0">
              <a:buNone/>
              <a:defRPr sz="1800" b="1"/>
            </a:lvl5pPr>
            <a:lvl6pPr marL="2606537" indent="0">
              <a:buNone/>
              <a:defRPr sz="1800" b="1"/>
            </a:lvl6pPr>
            <a:lvl7pPr marL="3127846" indent="0">
              <a:buNone/>
              <a:defRPr sz="1800" b="1"/>
            </a:lvl7pPr>
            <a:lvl8pPr marL="3649154" indent="0">
              <a:buNone/>
              <a:defRPr sz="1800" b="1"/>
            </a:lvl8pPr>
            <a:lvl9pPr marL="4170462" indent="0">
              <a:buNone/>
              <a:defRPr sz="18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429680" y="2398406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Padova, 19/02/14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prstClr val="white"/>
                </a:solidFill>
              </a:rPr>
              <a:t>www.infocamere.it                                  www.registroimprese.it</a:t>
            </a:r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01</a:t>
            </a: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192204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Padova, 19/02/14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prstClr val="white"/>
                </a:solidFill>
              </a:rPr>
              <a:t>www.infocamere.it                                  www.registroimprese.it</a:t>
            </a:r>
            <a:endParaRPr lang="it-IT">
              <a:solidFill>
                <a:prstClr val="white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01</a:t>
            </a: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18421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Padova, 19/02/14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prstClr val="white"/>
                </a:solidFill>
              </a:rPr>
              <a:t>www.infocamere.it                                  www.registroimprese.it</a:t>
            </a:r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01</a:t>
            </a: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121196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435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78960" y="301116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4435" y="1582598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309" indent="0">
              <a:buNone/>
              <a:defRPr sz="1400"/>
            </a:lvl2pPr>
            <a:lvl3pPr marL="1042615" indent="0">
              <a:buNone/>
              <a:defRPr sz="1100"/>
            </a:lvl3pPr>
            <a:lvl4pPr marL="1563923" indent="0">
              <a:buNone/>
              <a:defRPr sz="1000"/>
            </a:lvl4pPr>
            <a:lvl5pPr marL="2085231" indent="0">
              <a:buNone/>
              <a:defRPr sz="1000"/>
            </a:lvl5pPr>
            <a:lvl6pPr marL="2606537" indent="0">
              <a:buNone/>
              <a:defRPr sz="1000"/>
            </a:lvl6pPr>
            <a:lvl7pPr marL="3127846" indent="0">
              <a:buNone/>
              <a:defRPr sz="1000"/>
            </a:lvl7pPr>
            <a:lvl8pPr marL="3649154" indent="0">
              <a:buNone/>
              <a:defRPr sz="1000"/>
            </a:lvl8pPr>
            <a:lvl9pPr marL="4170462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Padova, 19/02/14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prstClr val="white"/>
                </a:solidFill>
              </a:rPr>
              <a:t>www.infocamere.it                                  www.registroimprese.it</a:t>
            </a:r>
            <a:endParaRPr lang="it-IT">
              <a:solidFill>
                <a:prstClr val="white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01</a:t>
            </a: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83889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95049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095049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309" indent="0">
              <a:buNone/>
              <a:defRPr sz="3200"/>
            </a:lvl2pPr>
            <a:lvl3pPr marL="1042615" indent="0">
              <a:buNone/>
              <a:defRPr sz="2700"/>
            </a:lvl3pPr>
            <a:lvl4pPr marL="1563923" indent="0">
              <a:buNone/>
              <a:defRPr sz="2300"/>
            </a:lvl4pPr>
            <a:lvl5pPr marL="2085231" indent="0">
              <a:buNone/>
              <a:defRPr sz="2300"/>
            </a:lvl5pPr>
            <a:lvl6pPr marL="2606537" indent="0">
              <a:buNone/>
              <a:defRPr sz="2300"/>
            </a:lvl6pPr>
            <a:lvl7pPr marL="3127846" indent="0">
              <a:buNone/>
              <a:defRPr sz="2300"/>
            </a:lvl7pPr>
            <a:lvl8pPr marL="3649154" indent="0">
              <a:buNone/>
              <a:defRPr sz="2300"/>
            </a:lvl8pPr>
            <a:lvl9pPr marL="4170462" indent="0">
              <a:buNone/>
              <a:defRPr sz="23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95049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309" indent="0">
              <a:buNone/>
              <a:defRPr sz="1400"/>
            </a:lvl2pPr>
            <a:lvl3pPr marL="1042615" indent="0">
              <a:buNone/>
              <a:defRPr sz="1100"/>
            </a:lvl3pPr>
            <a:lvl4pPr marL="1563923" indent="0">
              <a:buNone/>
              <a:defRPr sz="1000"/>
            </a:lvl4pPr>
            <a:lvl5pPr marL="2085231" indent="0">
              <a:buNone/>
              <a:defRPr sz="1000"/>
            </a:lvl5pPr>
            <a:lvl6pPr marL="2606537" indent="0">
              <a:buNone/>
              <a:defRPr sz="1000"/>
            </a:lvl6pPr>
            <a:lvl7pPr marL="3127846" indent="0">
              <a:buNone/>
              <a:defRPr sz="1000"/>
            </a:lvl7pPr>
            <a:lvl8pPr marL="3649154" indent="0">
              <a:buNone/>
              <a:defRPr sz="1000"/>
            </a:lvl8pPr>
            <a:lvl9pPr marL="4170462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Padova, 19/02/14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prstClr val="white"/>
                </a:solidFill>
              </a:rPr>
              <a:t>www.infocamere.it                                  www.registroimprese.it</a:t>
            </a:r>
            <a:endParaRPr lang="it-IT">
              <a:solidFill>
                <a:prstClr val="white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01</a:t>
            </a: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49502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34432" y="302867"/>
            <a:ext cx="9619774" cy="1260475"/>
          </a:xfrm>
          <a:prstGeom prst="rect">
            <a:avLst/>
          </a:prstGeom>
        </p:spPr>
        <p:txBody>
          <a:bodyPr vert="horz" lIns="104261" tIns="52131" rIns="104261" bIns="52131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432" y="1764668"/>
            <a:ext cx="9619774" cy="4991131"/>
          </a:xfrm>
          <a:prstGeom prst="rect">
            <a:avLst/>
          </a:prstGeom>
        </p:spPr>
        <p:txBody>
          <a:bodyPr vert="horz" lIns="104261" tIns="52131" rIns="104261" bIns="52131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34432" y="7009643"/>
            <a:ext cx="2494016" cy="402652"/>
          </a:xfrm>
          <a:prstGeom prst="rect">
            <a:avLst/>
          </a:prstGeom>
        </p:spPr>
        <p:txBody>
          <a:bodyPr vert="horz" lIns="104261" tIns="52131" rIns="104261" bIns="5213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Padova, 19/02/14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651954" y="7009643"/>
            <a:ext cx="3384735" cy="402652"/>
          </a:xfrm>
          <a:prstGeom prst="rect">
            <a:avLst/>
          </a:prstGeom>
        </p:spPr>
        <p:txBody>
          <a:bodyPr vert="horz" lIns="104261" tIns="52131" rIns="104261" bIns="5213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 smtClean="0">
                <a:solidFill>
                  <a:prstClr val="white"/>
                </a:solidFill>
              </a:rPr>
              <a:t>www.infocamere.it                                  www.registroimprese.it</a:t>
            </a:r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660190" y="7009643"/>
            <a:ext cx="2494016" cy="402652"/>
          </a:xfrm>
          <a:prstGeom prst="rect">
            <a:avLst/>
          </a:prstGeom>
        </p:spPr>
        <p:txBody>
          <a:bodyPr vert="horz" lIns="104261" tIns="52131" rIns="104261" bIns="5213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>
                <a:solidFill>
                  <a:prstClr val="white"/>
                </a:solidFill>
              </a:rPr>
              <a:t>01</a:t>
            </a: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3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14" r:id="rId13"/>
    <p:sldLayoutId id="2147483815" r:id="rId14"/>
  </p:sldLayoutIdLst>
  <p:hf hdr="0" dt="0"/>
  <p:txStyles>
    <p:titleStyle>
      <a:lvl1pPr algn="ctr" defTabSz="1042615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979" indent="-390979" algn="l" defTabSz="1042615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126" indent="-325818" algn="l" defTabSz="1042615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270" indent="-260653" algn="l" defTabSz="104261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576" indent="-260653" algn="l" defTabSz="1042615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885" indent="-260653" algn="l" defTabSz="1042615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192" indent="-260653" algn="l" defTabSz="104261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500" indent="-260653" algn="l" defTabSz="104261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9807" indent="-260653" algn="l" defTabSz="104261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115" indent="-260653" algn="l" defTabSz="104261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09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15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923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231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537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846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154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462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stroimprese.i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stroimprese.i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stroimprese.i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registroimprese.it/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registroimprese.it/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registroimprese.it/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registroimprese.it/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registroimprese.it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conto.infocamere.it/" TargetMode="External"/><Relationship Id="rId2" Type="http://schemas.openxmlformats.org/officeDocument/2006/relationships/hyperlink" Target="http://www.registroimprese.it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81" y="1480024"/>
            <a:ext cx="8871297" cy="458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1370474" y="470266"/>
            <a:ext cx="7877010" cy="4308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www.registroimprese.it</a:t>
            </a:r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REGISTRAZIONE</a:t>
            </a:r>
            <a:endParaRPr lang="it-IT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Segnaposto piè di pagina 14"/>
          <p:cNvSpPr>
            <a:spLocks noGrp="1"/>
          </p:cNvSpPr>
          <p:nvPr>
            <p:ph type="ftr" sz="quarter" idx="18"/>
          </p:nvPr>
        </p:nvSpPr>
        <p:spPr>
          <a:xfrm>
            <a:off x="3871703" y="7227619"/>
            <a:ext cx="3654847" cy="161583"/>
          </a:xfrm>
        </p:spPr>
        <p:txBody>
          <a:bodyPr/>
          <a:lstStyle/>
          <a:p>
            <a:pPr>
              <a:defRPr/>
            </a:pP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 dirty="0" smtClean="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8" name="Segnaposto numero diapositiva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20700" fontAlgn="base">
              <a:spcBef>
                <a:spcPct val="0"/>
              </a:spcBef>
              <a:spcAft>
                <a:spcPct val="0"/>
              </a:spcAft>
            </a:pPr>
            <a:fld id="{FBEE2D5E-C198-4E98-B627-847D11977645}" type="slidenum">
              <a:rPr lang="it-IT" smtClean="0">
                <a:latin typeface="+mn-lt"/>
              </a:rPr>
              <a:pPr defTabSz="52070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 dirty="0">
              <a:latin typeface="+mn-lt"/>
            </a:endParaRPr>
          </a:p>
        </p:txBody>
      </p:sp>
      <p:sp>
        <p:nvSpPr>
          <p:cNvPr id="2" name="AutoShape 2" descr="http://www.baldi.it/foto_prodotti_olivetti/olitouch2.jpg"/>
          <p:cNvSpPr>
            <a:spLocks noChangeAspect="1" noChangeArrowheads="1"/>
          </p:cNvSpPr>
          <p:nvPr/>
        </p:nvSpPr>
        <p:spPr bwMode="auto">
          <a:xfrm>
            <a:off x="155575" y="-1652588"/>
            <a:ext cx="344805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309058" y="1064526"/>
            <a:ext cx="81215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Attivazione convenzione: </a:t>
            </a:r>
            <a:r>
              <a:rPr lang="it-IT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 registrazione</a:t>
            </a:r>
            <a:endParaRPr lang="it-IT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eccia in su 6"/>
          <p:cNvSpPr/>
          <p:nvPr/>
        </p:nvSpPr>
        <p:spPr>
          <a:xfrm>
            <a:off x="8501793" y="2230245"/>
            <a:ext cx="491319" cy="1405720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86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15" y="1064526"/>
            <a:ext cx="8953500" cy="59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1370474" y="470266"/>
            <a:ext cx="7877010" cy="4308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www.registroimprese.it</a:t>
            </a:r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REGISTRAZIONE</a:t>
            </a:r>
            <a:endParaRPr lang="it-IT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Segnaposto piè di pagina 14"/>
          <p:cNvSpPr>
            <a:spLocks noGrp="1"/>
          </p:cNvSpPr>
          <p:nvPr>
            <p:ph type="ftr" sz="quarter" idx="18"/>
          </p:nvPr>
        </p:nvSpPr>
        <p:spPr>
          <a:xfrm>
            <a:off x="3871703" y="7227619"/>
            <a:ext cx="3654847" cy="161583"/>
          </a:xfrm>
        </p:spPr>
        <p:txBody>
          <a:bodyPr/>
          <a:lstStyle/>
          <a:p>
            <a:pPr>
              <a:defRPr/>
            </a:pP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 dirty="0" smtClean="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8" name="Segnaposto numero diapositiva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20700" fontAlgn="base">
              <a:spcBef>
                <a:spcPct val="0"/>
              </a:spcBef>
              <a:spcAft>
                <a:spcPct val="0"/>
              </a:spcAft>
            </a:pPr>
            <a:fld id="{FBEE2D5E-C198-4E98-B627-847D11977645}" type="slidenum">
              <a:rPr lang="it-IT" smtClean="0">
                <a:latin typeface="+mn-lt"/>
              </a:rPr>
              <a:pPr defTabSz="520700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 dirty="0">
              <a:latin typeface="+mn-lt"/>
            </a:endParaRPr>
          </a:p>
        </p:txBody>
      </p:sp>
      <p:sp>
        <p:nvSpPr>
          <p:cNvPr id="2" name="AutoShape 2" descr="http://www.baldi.it/foto_prodotti_olivetti/olitouch2.jpg"/>
          <p:cNvSpPr>
            <a:spLocks noChangeAspect="1" noChangeArrowheads="1"/>
          </p:cNvSpPr>
          <p:nvPr/>
        </p:nvSpPr>
        <p:spPr bwMode="auto">
          <a:xfrm>
            <a:off x="155575" y="-1652588"/>
            <a:ext cx="344805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309058" y="1064526"/>
            <a:ext cx="81215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Attivazione convenzione: </a:t>
            </a:r>
            <a:r>
              <a:rPr lang="it-IT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 registrazione</a:t>
            </a:r>
            <a:endParaRPr lang="it-IT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eccia in su 6"/>
          <p:cNvSpPr/>
          <p:nvPr/>
        </p:nvSpPr>
        <p:spPr>
          <a:xfrm>
            <a:off x="4901163" y="5356746"/>
            <a:ext cx="491319" cy="1405720"/>
          </a:xfrm>
          <a:prstGeom prst="up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8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885825"/>
            <a:ext cx="900112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1405020" y="254822"/>
            <a:ext cx="7877010" cy="4308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www.registroimprese.it</a:t>
            </a:r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REGISTRAZIONE</a:t>
            </a:r>
            <a:endParaRPr lang="it-IT" sz="2800" dirty="0">
              <a:latin typeface="+mj-lt"/>
            </a:endParaRPr>
          </a:p>
        </p:txBody>
      </p:sp>
      <p:sp>
        <p:nvSpPr>
          <p:cNvPr id="6" name="Segnaposto piè di pagina 14"/>
          <p:cNvSpPr>
            <a:spLocks noGrp="1"/>
          </p:cNvSpPr>
          <p:nvPr>
            <p:ph type="ftr" sz="quarter" idx="18"/>
          </p:nvPr>
        </p:nvSpPr>
        <p:spPr>
          <a:xfrm>
            <a:off x="3871703" y="7227619"/>
            <a:ext cx="3654847" cy="161583"/>
          </a:xfrm>
        </p:spPr>
        <p:txBody>
          <a:bodyPr/>
          <a:lstStyle/>
          <a:p>
            <a:pPr>
              <a:defRPr/>
            </a:pP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 dirty="0" smtClean="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8" name="Segnaposto numero diapositiva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20700" fontAlgn="base">
              <a:spcBef>
                <a:spcPct val="0"/>
              </a:spcBef>
              <a:spcAft>
                <a:spcPct val="0"/>
              </a:spcAft>
            </a:pPr>
            <a:fld id="{FBEE2D5E-C198-4E98-B627-847D11977645}" type="slidenum">
              <a:rPr lang="it-IT" smtClean="0">
                <a:latin typeface="+mn-lt"/>
              </a:rPr>
              <a:pPr defTabSz="52070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t-IT" dirty="0">
              <a:latin typeface="+mn-lt"/>
            </a:endParaRPr>
          </a:p>
        </p:txBody>
      </p:sp>
      <p:sp>
        <p:nvSpPr>
          <p:cNvPr id="2" name="AutoShape 2" descr="http://www.baldi.it/foto_prodotti_olivetti/olitouch2.jpg"/>
          <p:cNvSpPr>
            <a:spLocks noChangeAspect="1" noChangeArrowheads="1"/>
          </p:cNvSpPr>
          <p:nvPr/>
        </p:nvSpPr>
        <p:spPr bwMode="auto">
          <a:xfrm>
            <a:off x="155575" y="-1652588"/>
            <a:ext cx="344805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Memoria ad accesso sequenziale 2"/>
          <p:cNvSpPr/>
          <p:nvPr/>
        </p:nvSpPr>
        <p:spPr>
          <a:xfrm>
            <a:off x="1628776" y="2751019"/>
            <a:ext cx="3207923" cy="2060812"/>
          </a:xfrm>
          <a:prstGeom prst="flowChartMagneticTap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b="1" i="1" dirty="0" smtClean="0">
                <a:solidFill>
                  <a:schemeClr val="tx1"/>
                </a:solidFill>
              </a:rPr>
              <a:t>Compilare i campi con i propri dati anagrafici, dati  di fatturazione e scegliere il profilo da abilitare</a:t>
            </a:r>
            <a:endParaRPr lang="it-IT" sz="1800" b="1" i="1" dirty="0">
              <a:solidFill>
                <a:schemeClr val="tx1"/>
              </a:solidFill>
            </a:endParaRPr>
          </a:p>
        </p:txBody>
      </p:sp>
      <p:cxnSp>
        <p:nvCxnSpPr>
          <p:cNvPr id="5" name="Connettore 2 4"/>
          <p:cNvCxnSpPr/>
          <p:nvPr/>
        </p:nvCxnSpPr>
        <p:spPr>
          <a:xfrm flipH="1">
            <a:off x="1009934" y="4599295"/>
            <a:ext cx="1237685" cy="12828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4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1405020" y="254822"/>
            <a:ext cx="7877010" cy="4308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www.registroimprese.it</a:t>
            </a:r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REGISTRAZIONE</a:t>
            </a:r>
            <a:endParaRPr lang="it-IT" sz="2800" dirty="0">
              <a:latin typeface="+mj-lt"/>
            </a:endParaRPr>
          </a:p>
        </p:txBody>
      </p:sp>
      <p:sp>
        <p:nvSpPr>
          <p:cNvPr id="6" name="Segnaposto piè di pagina 14"/>
          <p:cNvSpPr>
            <a:spLocks noGrp="1"/>
          </p:cNvSpPr>
          <p:nvPr>
            <p:ph type="ftr" sz="quarter" idx="18"/>
          </p:nvPr>
        </p:nvSpPr>
        <p:spPr>
          <a:xfrm>
            <a:off x="3871703" y="7227619"/>
            <a:ext cx="3654847" cy="161583"/>
          </a:xfrm>
        </p:spPr>
        <p:txBody>
          <a:bodyPr/>
          <a:lstStyle/>
          <a:p>
            <a:pPr>
              <a:defRPr/>
            </a:pP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 dirty="0" smtClean="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8" name="Segnaposto numero diapositiva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20700" fontAlgn="base">
              <a:spcBef>
                <a:spcPct val="0"/>
              </a:spcBef>
              <a:spcAft>
                <a:spcPct val="0"/>
              </a:spcAft>
            </a:pPr>
            <a:fld id="{FBEE2D5E-C198-4E98-B627-847D11977645}" type="slidenum">
              <a:rPr lang="it-IT" smtClean="0">
                <a:latin typeface="+mn-lt"/>
              </a:rPr>
              <a:pPr defTabSz="52070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t-IT" dirty="0">
              <a:latin typeface="+mn-lt"/>
            </a:endParaRPr>
          </a:p>
        </p:txBody>
      </p:sp>
      <p:sp>
        <p:nvSpPr>
          <p:cNvPr id="2" name="AutoShape 2" descr="http://www.baldi.it/foto_prodotti_olivetti/olitouch2.jpg"/>
          <p:cNvSpPr>
            <a:spLocks noChangeAspect="1" noChangeArrowheads="1"/>
          </p:cNvSpPr>
          <p:nvPr/>
        </p:nvSpPr>
        <p:spPr bwMode="auto">
          <a:xfrm>
            <a:off x="155575" y="-1652588"/>
            <a:ext cx="344805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064525" y="1050877"/>
            <a:ext cx="821750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/>
              <a:t>Se si dispone già di un profilo per la consultazione è necessario </a:t>
            </a:r>
            <a:r>
              <a:rPr lang="it-IT" b="1" u="sng" dirty="0" smtClean="0"/>
              <a:t>estendere la convenzione anche per l’invio delle pratiche</a:t>
            </a:r>
            <a:r>
              <a:rPr lang="it-IT" b="1" dirty="0" smtClean="0"/>
              <a:t>.</a:t>
            </a:r>
          </a:p>
          <a:p>
            <a:pPr algn="just"/>
            <a:r>
              <a:rPr lang="it-IT" b="1" dirty="0" smtClean="0"/>
              <a:t>Accedere con la propria utenza; viene proposta la seguente finestra:</a:t>
            </a:r>
            <a:endParaRPr lang="it-IT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64" y="2112706"/>
            <a:ext cx="8980227" cy="445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ccia a sinistra 3"/>
          <p:cNvSpPr/>
          <p:nvPr/>
        </p:nvSpPr>
        <p:spPr>
          <a:xfrm>
            <a:off x="4064301" y="5438632"/>
            <a:ext cx="2217951" cy="641445"/>
          </a:xfrm>
          <a:prstGeom prst="leftArrow">
            <a:avLst/>
          </a:prstGeom>
          <a:solidFill>
            <a:srgbClr val="00406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909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1405020" y="254822"/>
            <a:ext cx="7877010" cy="4308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www.registroimprese.it</a:t>
            </a:r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REGISTRAZIONE</a:t>
            </a:r>
            <a:endParaRPr lang="it-IT" sz="2800" dirty="0">
              <a:latin typeface="+mj-lt"/>
            </a:endParaRPr>
          </a:p>
        </p:txBody>
      </p:sp>
      <p:sp>
        <p:nvSpPr>
          <p:cNvPr id="6" name="Segnaposto piè di pagina 14"/>
          <p:cNvSpPr>
            <a:spLocks noGrp="1"/>
          </p:cNvSpPr>
          <p:nvPr>
            <p:ph type="ftr" sz="quarter" idx="18"/>
          </p:nvPr>
        </p:nvSpPr>
        <p:spPr>
          <a:xfrm>
            <a:off x="3871703" y="7227619"/>
            <a:ext cx="3654847" cy="161583"/>
          </a:xfrm>
        </p:spPr>
        <p:txBody>
          <a:bodyPr/>
          <a:lstStyle/>
          <a:p>
            <a:pPr>
              <a:defRPr/>
            </a:pP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 dirty="0" smtClean="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8" name="Segnaposto numero diapositiva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20700" fontAlgn="base">
              <a:spcBef>
                <a:spcPct val="0"/>
              </a:spcBef>
              <a:spcAft>
                <a:spcPct val="0"/>
              </a:spcAft>
            </a:pPr>
            <a:fld id="{FBEE2D5E-C198-4E98-B627-847D11977645}" type="slidenum">
              <a:rPr lang="it-IT" smtClean="0">
                <a:latin typeface="+mn-lt"/>
              </a:rPr>
              <a:pPr defTabSz="520700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 dirty="0">
              <a:latin typeface="+mn-lt"/>
            </a:endParaRPr>
          </a:p>
        </p:txBody>
      </p:sp>
      <p:sp>
        <p:nvSpPr>
          <p:cNvPr id="2" name="AutoShape 2" descr="http://www.baldi.it/foto_prodotti_olivetti/olitouch2.jpg"/>
          <p:cNvSpPr>
            <a:spLocks noChangeAspect="1" noChangeArrowheads="1"/>
          </p:cNvSpPr>
          <p:nvPr/>
        </p:nvSpPr>
        <p:spPr bwMode="auto">
          <a:xfrm>
            <a:off x="155575" y="-1652588"/>
            <a:ext cx="344805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209106" y="900752"/>
            <a:ext cx="8268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i="1" dirty="0" smtClean="0"/>
              <a:t>In entrambi i casi illustrati (prima iscrizione o estensione dell’accesso anche all’invio</a:t>
            </a:r>
          </a:p>
          <a:p>
            <a:r>
              <a:rPr lang="it-IT" sz="1800" b="1" i="1" dirty="0" smtClean="0"/>
              <a:t>pratiche) sarà necessario aderire alle condizioni propose</a:t>
            </a:r>
            <a:endParaRPr lang="it-IT" sz="1800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29" y="900752"/>
            <a:ext cx="9086850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6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1405020" y="254822"/>
            <a:ext cx="7877010" cy="4308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www.registroimprese.it</a:t>
            </a:r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PREPAGATO</a:t>
            </a:r>
            <a:endParaRPr lang="it-IT" sz="2800" dirty="0">
              <a:latin typeface="+mj-lt"/>
            </a:endParaRPr>
          </a:p>
        </p:txBody>
      </p:sp>
      <p:sp>
        <p:nvSpPr>
          <p:cNvPr id="6" name="Segnaposto piè di pagina 14"/>
          <p:cNvSpPr>
            <a:spLocks noGrp="1"/>
          </p:cNvSpPr>
          <p:nvPr>
            <p:ph type="ftr" sz="quarter" idx="18"/>
          </p:nvPr>
        </p:nvSpPr>
        <p:spPr>
          <a:xfrm>
            <a:off x="3871703" y="7227619"/>
            <a:ext cx="3654847" cy="161583"/>
          </a:xfrm>
        </p:spPr>
        <p:txBody>
          <a:bodyPr/>
          <a:lstStyle/>
          <a:p>
            <a:pPr>
              <a:defRPr/>
            </a:pP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 dirty="0" smtClean="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8" name="Segnaposto numero diapositiva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20700" fontAlgn="base">
              <a:spcBef>
                <a:spcPct val="0"/>
              </a:spcBef>
              <a:spcAft>
                <a:spcPct val="0"/>
              </a:spcAft>
            </a:pPr>
            <a:fld id="{FBEE2D5E-C198-4E98-B627-847D11977645}" type="slidenum">
              <a:rPr lang="it-IT" smtClean="0">
                <a:latin typeface="+mn-lt"/>
              </a:rPr>
              <a:pPr defTabSz="520700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it-IT" dirty="0">
              <a:latin typeface="+mn-lt"/>
            </a:endParaRPr>
          </a:p>
        </p:txBody>
      </p:sp>
      <p:sp>
        <p:nvSpPr>
          <p:cNvPr id="2" name="AutoShape 2" descr="http://www.baldi.it/foto_prodotti_olivetti/olitouch2.jpg"/>
          <p:cNvSpPr>
            <a:spLocks noChangeAspect="1" noChangeArrowheads="1"/>
          </p:cNvSpPr>
          <p:nvPr/>
        </p:nvSpPr>
        <p:spPr bwMode="auto">
          <a:xfrm>
            <a:off x="155575" y="-1652588"/>
            <a:ext cx="344805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818865" y="889904"/>
            <a:ext cx="9048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b="1" dirty="0" smtClean="0"/>
              <a:t>Terminata la fase di registrazione, quando  il profilo per l’accesso è disponibile, è necessario procedere con l’alimentazione del proprio borsellino, indispensabile per il pagamento dei diritti di segreteria.</a:t>
            </a:r>
            <a:endParaRPr lang="it-IT" sz="1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62" y="2033943"/>
            <a:ext cx="10355269" cy="298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reccia in su 9"/>
          <p:cNvSpPr/>
          <p:nvPr/>
        </p:nvSpPr>
        <p:spPr>
          <a:xfrm>
            <a:off x="7881581" y="2333767"/>
            <a:ext cx="696036" cy="1323833"/>
          </a:xfrm>
          <a:prstGeom prst="up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0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1405020" y="254822"/>
            <a:ext cx="7877010" cy="4308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www.registroimprese.it</a:t>
            </a:r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PREPAGATO</a:t>
            </a:r>
            <a:endParaRPr lang="it-IT" sz="2800" dirty="0">
              <a:latin typeface="+mj-lt"/>
            </a:endParaRPr>
          </a:p>
        </p:txBody>
      </p:sp>
      <p:sp>
        <p:nvSpPr>
          <p:cNvPr id="6" name="Segnaposto piè di pagina 14"/>
          <p:cNvSpPr>
            <a:spLocks noGrp="1"/>
          </p:cNvSpPr>
          <p:nvPr>
            <p:ph type="ftr" sz="quarter" idx="18"/>
          </p:nvPr>
        </p:nvSpPr>
        <p:spPr>
          <a:xfrm>
            <a:off x="3871703" y="7227619"/>
            <a:ext cx="3654847" cy="161583"/>
          </a:xfrm>
        </p:spPr>
        <p:txBody>
          <a:bodyPr/>
          <a:lstStyle/>
          <a:p>
            <a:pPr>
              <a:defRPr/>
            </a:pP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 dirty="0" smtClean="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8" name="Segnaposto numero diapositiva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20700" fontAlgn="base">
              <a:spcBef>
                <a:spcPct val="0"/>
              </a:spcBef>
              <a:spcAft>
                <a:spcPct val="0"/>
              </a:spcAft>
            </a:pPr>
            <a:fld id="{FBEE2D5E-C198-4E98-B627-847D11977645}" type="slidenum">
              <a:rPr lang="it-IT" smtClean="0">
                <a:latin typeface="+mn-lt"/>
              </a:rPr>
              <a:pPr defTabSz="520700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it-IT" dirty="0">
              <a:latin typeface="+mn-lt"/>
            </a:endParaRPr>
          </a:p>
        </p:txBody>
      </p:sp>
      <p:sp>
        <p:nvSpPr>
          <p:cNvPr id="2" name="AutoShape 2" descr="http://www.baldi.it/foto_prodotti_olivetti/olitouch2.jpg"/>
          <p:cNvSpPr>
            <a:spLocks noChangeAspect="1" noChangeArrowheads="1"/>
          </p:cNvSpPr>
          <p:nvPr/>
        </p:nvSpPr>
        <p:spPr bwMode="auto">
          <a:xfrm>
            <a:off x="155575" y="-1652588"/>
            <a:ext cx="344805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8379726" y="3330052"/>
            <a:ext cx="527938" cy="122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8379726" y="3507476"/>
            <a:ext cx="527938" cy="122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868397"/>
            <a:ext cx="10454185" cy="5877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Connettore 2 10"/>
          <p:cNvCxnSpPr/>
          <p:nvPr/>
        </p:nvCxnSpPr>
        <p:spPr>
          <a:xfrm flipH="1" flipV="1">
            <a:off x="7915701" y="1785938"/>
            <a:ext cx="2047165" cy="15441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7" name="Freccia a sinistra 16"/>
          <p:cNvSpPr/>
          <p:nvPr/>
        </p:nvSpPr>
        <p:spPr>
          <a:xfrm>
            <a:off x="8907664" y="3241340"/>
            <a:ext cx="1023583" cy="300256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547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1405020" y="254822"/>
            <a:ext cx="7877010" cy="4308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www.registroimprese.it</a:t>
            </a:r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PREPAGATO</a:t>
            </a:r>
            <a:endParaRPr lang="it-IT" sz="2800" dirty="0">
              <a:latin typeface="+mj-lt"/>
            </a:endParaRPr>
          </a:p>
        </p:txBody>
      </p:sp>
      <p:sp>
        <p:nvSpPr>
          <p:cNvPr id="6" name="Segnaposto piè di pagina 14"/>
          <p:cNvSpPr>
            <a:spLocks noGrp="1"/>
          </p:cNvSpPr>
          <p:nvPr>
            <p:ph type="ftr" sz="quarter" idx="18"/>
          </p:nvPr>
        </p:nvSpPr>
        <p:spPr>
          <a:xfrm>
            <a:off x="3871703" y="7227619"/>
            <a:ext cx="3654847" cy="161583"/>
          </a:xfrm>
        </p:spPr>
        <p:txBody>
          <a:bodyPr/>
          <a:lstStyle/>
          <a:p>
            <a:pPr>
              <a:defRPr/>
            </a:pP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 dirty="0" smtClean="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 dirty="0" smtClean="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 dirty="0" smtClean="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8" name="Segnaposto numero diapositiva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20700" fontAlgn="base">
              <a:spcBef>
                <a:spcPct val="0"/>
              </a:spcBef>
              <a:spcAft>
                <a:spcPct val="0"/>
              </a:spcAft>
            </a:pPr>
            <a:fld id="{FBEE2D5E-C198-4E98-B627-847D11977645}" type="slidenum">
              <a:rPr lang="it-IT" smtClean="0">
                <a:latin typeface="+mn-lt"/>
              </a:rPr>
              <a:pPr defTabSz="520700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 dirty="0">
              <a:latin typeface="+mn-lt"/>
            </a:endParaRPr>
          </a:p>
        </p:txBody>
      </p:sp>
      <p:sp>
        <p:nvSpPr>
          <p:cNvPr id="2" name="AutoShape 2" descr="http://www.baldi.it/foto_prodotti_olivetti/olitouch2.jpg"/>
          <p:cNvSpPr>
            <a:spLocks noChangeAspect="1" noChangeArrowheads="1"/>
          </p:cNvSpPr>
          <p:nvPr/>
        </p:nvSpPr>
        <p:spPr bwMode="auto">
          <a:xfrm>
            <a:off x="155575" y="-1652588"/>
            <a:ext cx="344805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23267"/>
            <a:ext cx="10392720" cy="52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llout con freccia in giù 12"/>
          <p:cNvSpPr/>
          <p:nvPr/>
        </p:nvSpPr>
        <p:spPr>
          <a:xfrm>
            <a:off x="6680082" y="1238799"/>
            <a:ext cx="2402006" cy="2244025"/>
          </a:xfrm>
          <a:prstGeom prst="downArrowCallou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i="1" dirty="0">
                <a:solidFill>
                  <a:schemeClr val="tx1"/>
                </a:solidFill>
              </a:rPr>
              <a:t>Impostare l’importo solo per diritti di segreteria nel caso l’utilizzo non preveda anche l’invio di pratiche telematiche al Registro Imprese o altri  servizi a tariffa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03" y="5049055"/>
            <a:ext cx="1158082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03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1405020" y="254822"/>
            <a:ext cx="7877010" cy="4308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www.registroimprese.it</a:t>
            </a:r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PREPAGATO</a:t>
            </a:r>
            <a:endParaRPr lang="it-IT" sz="2800" dirty="0">
              <a:latin typeface="+mj-lt"/>
            </a:endParaRPr>
          </a:p>
        </p:txBody>
      </p:sp>
      <p:sp>
        <p:nvSpPr>
          <p:cNvPr id="6" name="Segnaposto piè di pagina 14"/>
          <p:cNvSpPr>
            <a:spLocks noGrp="1"/>
          </p:cNvSpPr>
          <p:nvPr>
            <p:ph type="ftr" sz="quarter" idx="18"/>
          </p:nvPr>
        </p:nvSpPr>
        <p:spPr>
          <a:xfrm>
            <a:off x="3871703" y="7227619"/>
            <a:ext cx="3654847" cy="161583"/>
          </a:xfrm>
        </p:spPr>
        <p:txBody>
          <a:bodyPr/>
          <a:lstStyle/>
          <a:p>
            <a:pPr>
              <a:defRPr/>
            </a:pPr>
            <a:r>
              <a:rPr lang="pl-PL" sz="1000" dirty="0" smtClean="0">
                <a:solidFill>
                  <a:prstClr val="black">
                    <a:tint val="75000"/>
                  </a:prstClr>
                </a:solidFill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 dirty="0" smtClean="0">
                <a:solidFill>
                  <a:prstClr val="black">
                    <a:tint val="75000"/>
                  </a:prstClr>
                </a:solidFill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 dirty="0" smtClean="0">
                <a:solidFill>
                  <a:prstClr val="black">
                    <a:tint val="75000"/>
                  </a:prstClr>
                </a:solidFill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 dirty="0" smtClean="0">
                <a:solidFill>
                  <a:prstClr val="black">
                    <a:tint val="75000"/>
                  </a:prstClr>
                </a:solidFill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 dirty="0" smtClean="0">
                <a:solidFill>
                  <a:prstClr val="black">
                    <a:tint val="75000"/>
                  </a:prstClr>
                </a:solidFill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 dirty="0" smtClean="0">
                <a:solidFill>
                  <a:prstClr val="black">
                    <a:tint val="75000"/>
                  </a:prstClr>
                </a:solidFill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 dirty="0">
              <a:solidFill>
                <a:prstClr val="black">
                  <a:tint val="75000"/>
                </a:prstClr>
              </a:solidFill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8" name="Segnaposto numero diapositiva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BEE2D5E-C198-4E98-B627-847D11977645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AutoShape 2" descr="http://www.baldi.it/foto_prodotti_olivetti/olitouch2.jpg"/>
          <p:cNvSpPr>
            <a:spLocks noChangeAspect="1" noChangeArrowheads="1"/>
          </p:cNvSpPr>
          <p:nvPr/>
        </p:nvSpPr>
        <p:spPr bwMode="auto">
          <a:xfrm>
            <a:off x="155575" y="-1652588"/>
            <a:ext cx="344805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927455" y="5363570"/>
            <a:ext cx="90621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prstClr val="black"/>
                </a:solidFill>
              </a:rPr>
              <a:t>Selezionare tipologia pagamento.</a:t>
            </a:r>
          </a:p>
          <a:p>
            <a:pPr algn="ctr"/>
            <a:r>
              <a:rPr lang="it-IT" sz="1600" b="1" i="1" u="sng" dirty="0" smtClean="0">
                <a:solidFill>
                  <a:prstClr val="black"/>
                </a:solidFill>
              </a:rPr>
              <a:t>Effettuata la scelta, si passerà in modalità bancaria. Fare attenzione che l’indirizzo del sito (in alto a sinistra) inizi per </a:t>
            </a:r>
            <a:r>
              <a:rPr lang="it-IT" sz="1600" b="1" i="1" u="sng" dirty="0" smtClean="0">
                <a:solidFill>
                  <a:srgbClr val="FF0000"/>
                </a:solidFill>
              </a:rPr>
              <a:t>https:// </a:t>
            </a:r>
            <a:r>
              <a:rPr lang="it-IT" sz="1600" b="1" i="1" u="sng" dirty="0" smtClean="0">
                <a:solidFill>
                  <a:prstClr val="black"/>
                </a:solidFill>
              </a:rPr>
              <a:t>ovvero che sia link protetto.</a:t>
            </a:r>
          </a:p>
          <a:p>
            <a:pPr algn="ctr"/>
            <a:r>
              <a:rPr lang="it-IT" sz="1600" b="1" dirty="0">
                <a:solidFill>
                  <a:prstClr val="black"/>
                </a:solidFill>
              </a:rPr>
              <a:t>E’ anche possibile pagare tramite ICONTO – Istituto di Pagamento </a:t>
            </a:r>
            <a:r>
              <a:rPr lang="it-IT" sz="1600" b="1" dirty="0" err="1">
                <a:solidFill>
                  <a:prstClr val="black"/>
                </a:solidFill>
              </a:rPr>
              <a:t>InfoCamere</a:t>
            </a:r>
            <a:r>
              <a:rPr lang="it-IT" sz="1600" b="1" dirty="0">
                <a:solidFill>
                  <a:prstClr val="black"/>
                </a:solidFill>
              </a:rPr>
              <a:t>.</a:t>
            </a:r>
          </a:p>
          <a:p>
            <a:pPr algn="ctr"/>
            <a:r>
              <a:rPr lang="it-IT" sz="1600" b="1" i="1" u="sng" dirty="0">
                <a:solidFill>
                  <a:prstClr val="black"/>
                </a:solidFill>
              </a:rPr>
              <a:t>Per dettagli ulteriori visionare il link di riferimento o il sito </a:t>
            </a:r>
          </a:p>
          <a:p>
            <a:pPr algn="ctr"/>
            <a:r>
              <a:rPr lang="it-IT" sz="1600" b="1" i="1" u="sng" dirty="0">
                <a:solidFill>
                  <a:prstClr val="black"/>
                </a:solidFill>
                <a:hlinkClick r:id="rId3"/>
              </a:rPr>
              <a:t>http://iconto.infocamere.it</a:t>
            </a:r>
            <a:endParaRPr lang="it-IT" sz="1600" b="1" i="1" u="sng" dirty="0">
              <a:solidFill>
                <a:prstClr val="black"/>
              </a:solidFill>
            </a:endParaRPr>
          </a:p>
          <a:p>
            <a:pPr algn="ctr"/>
            <a:endParaRPr lang="it-IT" sz="1600" b="1" i="1" u="sng" dirty="0" smtClean="0">
              <a:solidFill>
                <a:prstClr val="black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700" y="685710"/>
            <a:ext cx="7153275" cy="462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7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265</Words>
  <Application>Microsoft Office PowerPoint</Application>
  <PresentationFormat>Personalizzato</PresentationFormat>
  <Paragraphs>41</Paragraphs>
  <Slides>9</Slides>
  <Notes>0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20" baseType="lpstr">
      <vt:lpstr>ＭＳ Ｐゴシック</vt:lpstr>
      <vt:lpstr>ＭＳ Ｐゴシック</vt:lpstr>
      <vt:lpstr>Arial</vt:lpstr>
      <vt:lpstr>Calibri</vt:lpstr>
      <vt:lpstr>Kozuka Gothic Pro L</vt:lpstr>
      <vt:lpstr>Kozuka Gothic Pro R</vt:lpstr>
      <vt:lpstr>Titillium Web</vt:lpstr>
      <vt:lpstr>Titillium WebLight</vt:lpstr>
      <vt:lpstr>Titillium WebLight Italic</vt:lpstr>
      <vt:lpstr>Titillium WebSemiBold</vt:lpstr>
      <vt:lpstr>Tema di Office</vt:lpstr>
      <vt:lpstr>www.registroimprese.it REGISTRAZIONE</vt:lpstr>
      <vt:lpstr>www.registroimprese.it REGISTRAZIONE</vt:lpstr>
      <vt:lpstr>www.registroimprese.it REGISTRAZIONE</vt:lpstr>
      <vt:lpstr>www.registroimprese.it REGISTRAZIONE</vt:lpstr>
      <vt:lpstr>www.registroimprese.it REGISTRAZIONE</vt:lpstr>
      <vt:lpstr>www.registroimprese.it PREPAGATO</vt:lpstr>
      <vt:lpstr>www.registroimprese.it PREPAGATO</vt:lpstr>
      <vt:lpstr>www.registroimprese.it PREPAGATO</vt:lpstr>
      <vt:lpstr>www.registroimprese.it PREPAGATO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Crema Stefano</dc:creator>
  <cp:lastModifiedBy>Crema Stefano</cp:lastModifiedBy>
  <cp:revision>37</cp:revision>
  <dcterms:modified xsi:type="dcterms:W3CDTF">2025-08-28T07:39:51Z</dcterms:modified>
</cp:coreProperties>
</file>